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8"/>
  </p:notesMasterIdLst>
  <p:handoutMasterIdLst>
    <p:handoutMasterId r:id="rId49"/>
  </p:handoutMasterIdLst>
  <p:sldIdLst>
    <p:sldId id="256" r:id="rId2"/>
    <p:sldId id="301" r:id="rId3"/>
    <p:sldId id="303" r:id="rId4"/>
    <p:sldId id="267" r:id="rId5"/>
    <p:sldId id="268" r:id="rId6"/>
    <p:sldId id="257" r:id="rId7"/>
    <p:sldId id="270" r:id="rId8"/>
    <p:sldId id="258" r:id="rId9"/>
    <p:sldId id="259" r:id="rId10"/>
    <p:sldId id="260" r:id="rId11"/>
    <p:sldId id="261" r:id="rId12"/>
    <p:sldId id="262" r:id="rId13"/>
    <p:sldId id="263" r:id="rId14"/>
    <p:sldId id="264" r:id="rId15"/>
    <p:sldId id="265" r:id="rId16"/>
    <p:sldId id="266" r:id="rId17"/>
    <p:sldId id="273" r:id="rId18"/>
    <p:sldId id="274" r:id="rId19"/>
    <p:sldId id="275" r:id="rId20"/>
    <p:sldId id="276" r:id="rId21"/>
    <p:sldId id="277" r:id="rId22"/>
    <p:sldId id="285" r:id="rId23"/>
    <p:sldId id="286" r:id="rId24"/>
    <p:sldId id="272" r:id="rId25"/>
    <p:sldId id="278" r:id="rId26"/>
    <p:sldId id="279" r:id="rId27"/>
    <p:sldId id="280" r:id="rId28"/>
    <p:sldId id="281" r:id="rId29"/>
    <p:sldId id="282" r:id="rId30"/>
    <p:sldId id="283" r:id="rId31"/>
    <p:sldId id="284" r:id="rId32"/>
    <p:sldId id="271" r:id="rId33"/>
    <p:sldId id="287" r:id="rId34"/>
    <p:sldId id="288" r:id="rId35"/>
    <p:sldId id="289" r:id="rId36"/>
    <p:sldId id="290" r:id="rId37"/>
    <p:sldId id="291" r:id="rId38"/>
    <p:sldId id="292" r:id="rId39"/>
    <p:sldId id="294" r:id="rId40"/>
    <p:sldId id="295" r:id="rId41"/>
    <p:sldId id="296" r:id="rId42"/>
    <p:sldId id="297" r:id="rId43"/>
    <p:sldId id="298" r:id="rId44"/>
    <p:sldId id="299" r:id="rId45"/>
    <p:sldId id="300" r:id="rId46"/>
    <p:sldId id="29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s" initials="S" lastIdx="1" clrIdx="0">
    <p:extLst>
      <p:ext uri="{19B8F6BF-5375-455C-9EA6-DF929625EA0E}">
        <p15:presenceInfo xmlns:p15="http://schemas.microsoft.com/office/powerpoint/2012/main" userId="Student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p:scale>
          <a:sx n="68" d="100"/>
          <a:sy n="68" d="100"/>
        </p:scale>
        <p:origin x="5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Fitness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767-42A6-A5D5-81DCF633D66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767-42A6-A5D5-81DCF633D66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767-42A6-A5D5-81DCF633D66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767-42A6-A5D5-81DCF633D66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767-42A6-A5D5-81DCF633D66A}"/>
              </c:ext>
            </c:extLst>
          </c:dPt>
          <c:cat>
            <c:strRef>
              <c:f>Sheet1!$A$2:$A$6</c:f>
              <c:strCache>
                <c:ptCount val="5"/>
                <c:pt idx="0">
                  <c:v>A</c:v>
                </c:pt>
                <c:pt idx="1">
                  <c:v>B</c:v>
                </c:pt>
                <c:pt idx="2">
                  <c:v>B</c:v>
                </c:pt>
                <c:pt idx="3">
                  <c:v>D</c:v>
                </c:pt>
                <c:pt idx="4">
                  <c:v>E</c:v>
                </c:pt>
              </c:strCache>
            </c:strRef>
          </c:cat>
          <c:val>
            <c:numRef>
              <c:f>Sheet1!$B$2:$B$6</c:f>
              <c:numCache>
                <c:formatCode>General</c:formatCode>
                <c:ptCount val="5"/>
                <c:pt idx="0">
                  <c:v>5</c:v>
                </c:pt>
                <c:pt idx="1">
                  <c:v>2</c:v>
                </c:pt>
                <c:pt idx="2">
                  <c:v>0.5</c:v>
                </c:pt>
                <c:pt idx="3">
                  <c:v>1.5</c:v>
                </c:pt>
                <c:pt idx="4">
                  <c:v>1</c:v>
                </c:pt>
              </c:numCache>
            </c:numRef>
          </c:val>
          <c:extLst>
            <c:ext xmlns:c16="http://schemas.microsoft.com/office/drawing/2014/chart" uri="{C3380CC4-5D6E-409C-BE32-E72D297353CC}">
              <c16:uniqueId val="{00000000-C552-4682-A62E-017BBDF4929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Fitness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924-4FF5-86AC-27C9CCCB5DD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924-4FF5-86AC-27C9CCCB5DD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924-4FF5-86AC-27C9CCCB5DD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924-4FF5-86AC-27C9CCCB5DD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924-4FF5-86AC-27C9CCCB5DD8}"/>
              </c:ext>
            </c:extLst>
          </c:dPt>
          <c:cat>
            <c:strRef>
              <c:f>Sheet1!$A$2:$A$6</c:f>
              <c:strCache>
                <c:ptCount val="5"/>
                <c:pt idx="0">
                  <c:v>A</c:v>
                </c:pt>
                <c:pt idx="1">
                  <c:v>B</c:v>
                </c:pt>
                <c:pt idx="2">
                  <c:v>B</c:v>
                </c:pt>
                <c:pt idx="3">
                  <c:v>D</c:v>
                </c:pt>
                <c:pt idx="4">
                  <c:v>E</c:v>
                </c:pt>
              </c:strCache>
            </c:strRef>
          </c:cat>
          <c:val>
            <c:numRef>
              <c:f>Sheet1!$B$2:$B$6</c:f>
              <c:numCache>
                <c:formatCode>General</c:formatCode>
                <c:ptCount val="5"/>
                <c:pt idx="0">
                  <c:v>33</c:v>
                </c:pt>
                <c:pt idx="1">
                  <c:v>27</c:v>
                </c:pt>
                <c:pt idx="2">
                  <c:v>6.67</c:v>
                </c:pt>
                <c:pt idx="3">
                  <c:v>20</c:v>
                </c:pt>
                <c:pt idx="4">
                  <c:v>13</c:v>
                </c:pt>
              </c:numCache>
            </c:numRef>
          </c:val>
          <c:extLst>
            <c:ext xmlns:c16="http://schemas.microsoft.com/office/drawing/2014/chart" uri="{C3380CC4-5D6E-409C-BE32-E72D297353CC}">
              <c16:uniqueId val="{00000000-C552-4682-A62E-017BBDF4929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A7EA55-8D23-4F74-BAA1-7068F83471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97E088D3-FF4E-4BC3-9604-35EB5AC8F1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CA7352-1DF5-4567-9910-390EB5797D65}" type="datetimeFigureOut">
              <a:rPr lang="en-IN" smtClean="0"/>
              <a:t>21-10-2019</a:t>
            </a:fld>
            <a:endParaRPr lang="en-IN" dirty="0"/>
          </a:p>
        </p:txBody>
      </p:sp>
      <p:sp>
        <p:nvSpPr>
          <p:cNvPr id="4" name="Footer Placeholder 3">
            <a:extLst>
              <a:ext uri="{FF2B5EF4-FFF2-40B4-BE49-F238E27FC236}">
                <a16:creationId xmlns:a16="http://schemas.microsoft.com/office/drawing/2014/main" id="{C7A9E9EE-241A-4E69-ACEF-27BFF9306C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FBD0656C-4A80-4B28-8074-9CCA64C9D5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0632C8-6A42-44C4-888E-A1AB32D10B41}" type="slidenum">
              <a:rPr lang="en-IN" smtClean="0"/>
              <a:t>‹#›</a:t>
            </a:fld>
            <a:endParaRPr lang="en-IN" dirty="0"/>
          </a:p>
        </p:txBody>
      </p:sp>
    </p:spTree>
    <p:extLst>
      <p:ext uri="{BB962C8B-B14F-4D97-AF65-F5344CB8AC3E}">
        <p14:creationId xmlns:p14="http://schemas.microsoft.com/office/powerpoint/2010/main" val="2704671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9EF74A-62D6-4825-8222-C2423562E104}" type="datetimeFigureOut">
              <a:rPr lang="en-IN" smtClean="0"/>
              <a:t>21-10-2019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3B6EE-A824-4AA9-B1C2-DD0E6EC696D4}" type="slidenum">
              <a:rPr lang="en-IN" smtClean="0"/>
              <a:t>‹#›</a:t>
            </a:fld>
            <a:endParaRPr lang="en-IN" dirty="0"/>
          </a:p>
        </p:txBody>
      </p:sp>
    </p:spTree>
    <p:extLst>
      <p:ext uri="{BB962C8B-B14F-4D97-AF65-F5344CB8AC3E}">
        <p14:creationId xmlns:p14="http://schemas.microsoft.com/office/powerpoint/2010/main" val="3415450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A3AE7-731A-4072-B1F0-65FA8F657D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D48BBC5-F275-4C8E-B946-1F4B9B428E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514A4A2-B1A5-418A-8DA4-33E48E2B8294}"/>
              </a:ext>
            </a:extLst>
          </p:cNvPr>
          <p:cNvSpPr>
            <a:spLocks noGrp="1"/>
          </p:cNvSpPr>
          <p:nvPr>
            <p:ph type="dt" sz="half" idx="10"/>
          </p:nvPr>
        </p:nvSpPr>
        <p:spPr/>
        <p:txBody>
          <a:bodyPr/>
          <a:lstStyle/>
          <a:p>
            <a:fld id="{D30774D8-0453-4034-A2D2-653AD8FFDADC}" type="datetimeFigureOut">
              <a:rPr lang="en-IN" smtClean="0"/>
              <a:t>21-10-2019</a:t>
            </a:fld>
            <a:endParaRPr lang="en-IN" dirty="0"/>
          </a:p>
        </p:txBody>
      </p:sp>
      <p:sp>
        <p:nvSpPr>
          <p:cNvPr id="5" name="Footer Placeholder 4">
            <a:extLst>
              <a:ext uri="{FF2B5EF4-FFF2-40B4-BE49-F238E27FC236}">
                <a16:creationId xmlns:a16="http://schemas.microsoft.com/office/drawing/2014/main" id="{F4051C99-8495-4821-BD07-29A603536FB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0830C3C-394D-4252-B3E1-50C84734C829}"/>
              </a:ext>
            </a:extLst>
          </p:cNvPr>
          <p:cNvSpPr>
            <a:spLocks noGrp="1"/>
          </p:cNvSpPr>
          <p:nvPr>
            <p:ph type="sldNum" sz="quarter" idx="12"/>
          </p:nvPr>
        </p:nvSpPr>
        <p:spPr/>
        <p:txBody>
          <a:bodyPr/>
          <a:lstStyle/>
          <a:p>
            <a:fld id="{E485143B-4D2D-4A46-A70F-EADE10D91AE2}" type="slidenum">
              <a:rPr lang="en-IN" smtClean="0"/>
              <a:t>‹#›</a:t>
            </a:fld>
            <a:endParaRPr lang="en-IN" dirty="0"/>
          </a:p>
        </p:txBody>
      </p:sp>
    </p:spTree>
    <p:extLst>
      <p:ext uri="{BB962C8B-B14F-4D97-AF65-F5344CB8AC3E}">
        <p14:creationId xmlns:p14="http://schemas.microsoft.com/office/powerpoint/2010/main" val="3803447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F3F15-4074-44BF-BA42-90531F1927C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C8A949-360B-4199-8C90-D8705D2189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D525C6-CEDC-474B-8357-6882BDAED57C}"/>
              </a:ext>
            </a:extLst>
          </p:cNvPr>
          <p:cNvSpPr>
            <a:spLocks noGrp="1"/>
          </p:cNvSpPr>
          <p:nvPr>
            <p:ph type="dt" sz="half" idx="10"/>
          </p:nvPr>
        </p:nvSpPr>
        <p:spPr/>
        <p:txBody>
          <a:bodyPr/>
          <a:lstStyle/>
          <a:p>
            <a:fld id="{D30774D8-0453-4034-A2D2-653AD8FFDADC}" type="datetimeFigureOut">
              <a:rPr lang="en-IN" smtClean="0"/>
              <a:t>21-10-2019</a:t>
            </a:fld>
            <a:endParaRPr lang="en-IN" dirty="0"/>
          </a:p>
        </p:txBody>
      </p:sp>
      <p:sp>
        <p:nvSpPr>
          <p:cNvPr id="5" name="Footer Placeholder 4">
            <a:extLst>
              <a:ext uri="{FF2B5EF4-FFF2-40B4-BE49-F238E27FC236}">
                <a16:creationId xmlns:a16="http://schemas.microsoft.com/office/drawing/2014/main" id="{51C7C3A6-E2F3-4B38-B908-013A2A7EBDD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FF8C767-81DD-4F0A-8C3A-CCB02302CA46}"/>
              </a:ext>
            </a:extLst>
          </p:cNvPr>
          <p:cNvSpPr>
            <a:spLocks noGrp="1"/>
          </p:cNvSpPr>
          <p:nvPr>
            <p:ph type="sldNum" sz="quarter" idx="12"/>
          </p:nvPr>
        </p:nvSpPr>
        <p:spPr/>
        <p:txBody>
          <a:bodyPr/>
          <a:lstStyle/>
          <a:p>
            <a:fld id="{E485143B-4D2D-4A46-A70F-EADE10D91AE2}" type="slidenum">
              <a:rPr lang="en-IN" smtClean="0"/>
              <a:t>‹#›</a:t>
            </a:fld>
            <a:endParaRPr lang="en-IN" dirty="0"/>
          </a:p>
        </p:txBody>
      </p:sp>
    </p:spTree>
    <p:extLst>
      <p:ext uri="{BB962C8B-B14F-4D97-AF65-F5344CB8AC3E}">
        <p14:creationId xmlns:p14="http://schemas.microsoft.com/office/powerpoint/2010/main" val="1276902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56D2F6-E634-438C-8238-8D2D7492B5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64B7EB-9EA2-46EC-A84F-F7C312168C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25EB67-FDF4-428F-85D6-303B29D3C8D8}"/>
              </a:ext>
            </a:extLst>
          </p:cNvPr>
          <p:cNvSpPr>
            <a:spLocks noGrp="1"/>
          </p:cNvSpPr>
          <p:nvPr>
            <p:ph type="dt" sz="half" idx="10"/>
          </p:nvPr>
        </p:nvSpPr>
        <p:spPr/>
        <p:txBody>
          <a:bodyPr/>
          <a:lstStyle/>
          <a:p>
            <a:fld id="{D30774D8-0453-4034-A2D2-653AD8FFDADC}" type="datetimeFigureOut">
              <a:rPr lang="en-IN" smtClean="0"/>
              <a:t>21-10-2019</a:t>
            </a:fld>
            <a:endParaRPr lang="en-IN" dirty="0"/>
          </a:p>
        </p:txBody>
      </p:sp>
      <p:sp>
        <p:nvSpPr>
          <p:cNvPr id="5" name="Footer Placeholder 4">
            <a:extLst>
              <a:ext uri="{FF2B5EF4-FFF2-40B4-BE49-F238E27FC236}">
                <a16:creationId xmlns:a16="http://schemas.microsoft.com/office/drawing/2014/main" id="{836C0B8C-A34D-4B2B-987B-AE80DF4EBD4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E993ACB-F64C-4FF7-BF42-7C864CAC2DE0}"/>
              </a:ext>
            </a:extLst>
          </p:cNvPr>
          <p:cNvSpPr>
            <a:spLocks noGrp="1"/>
          </p:cNvSpPr>
          <p:nvPr>
            <p:ph type="sldNum" sz="quarter" idx="12"/>
          </p:nvPr>
        </p:nvSpPr>
        <p:spPr/>
        <p:txBody>
          <a:bodyPr/>
          <a:lstStyle/>
          <a:p>
            <a:fld id="{E485143B-4D2D-4A46-A70F-EADE10D91AE2}" type="slidenum">
              <a:rPr lang="en-IN" smtClean="0"/>
              <a:t>‹#›</a:t>
            </a:fld>
            <a:endParaRPr lang="en-IN" dirty="0"/>
          </a:p>
        </p:txBody>
      </p:sp>
    </p:spTree>
    <p:extLst>
      <p:ext uri="{BB962C8B-B14F-4D97-AF65-F5344CB8AC3E}">
        <p14:creationId xmlns:p14="http://schemas.microsoft.com/office/powerpoint/2010/main" val="130062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96A71-C38B-4087-A28A-BFC5068A0F1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D28E39-0703-4912-8797-52D1F84AA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6D6A3A-7463-4FC5-BB73-57ECA04E2D3F}"/>
              </a:ext>
            </a:extLst>
          </p:cNvPr>
          <p:cNvSpPr>
            <a:spLocks noGrp="1"/>
          </p:cNvSpPr>
          <p:nvPr>
            <p:ph type="dt" sz="half" idx="10"/>
          </p:nvPr>
        </p:nvSpPr>
        <p:spPr/>
        <p:txBody>
          <a:bodyPr/>
          <a:lstStyle/>
          <a:p>
            <a:fld id="{D30774D8-0453-4034-A2D2-653AD8FFDADC}" type="datetimeFigureOut">
              <a:rPr lang="en-IN" smtClean="0"/>
              <a:t>21-10-2019</a:t>
            </a:fld>
            <a:endParaRPr lang="en-IN" dirty="0"/>
          </a:p>
        </p:txBody>
      </p:sp>
      <p:sp>
        <p:nvSpPr>
          <p:cNvPr id="5" name="Footer Placeholder 4">
            <a:extLst>
              <a:ext uri="{FF2B5EF4-FFF2-40B4-BE49-F238E27FC236}">
                <a16:creationId xmlns:a16="http://schemas.microsoft.com/office/drawing/2014/main" id="{413517C7-5A8E-4372-A5B8-1DD13233E1A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0182364-6DD6-4AAC-9289-9131A7D90D6D}"/>
              </a:ext>
            </a:extLst>
          </p:cNvPr>
          <p:cNvSpPr>
            <a:spLocks noGrp="1"/>
          </p:cNvSpPr>
          <p:nvPr>
            <p:ph type="sldNum" sz="quarter" idx="12"/>
          </p:nvPr>
        </p:nvSpPr>
        <p:spPr/>
        <p:txBody>
          <a:bodyPr/>
          <a:lstStyle/>
          <a:p>
            <a:fld id="{E485143B-4D2D-4A46-A70F-EADE10D91AE2}" type="slidenum">
              <a:rPr lang="en-IN" smtClean="0"/>
              <a:t>‹#›</a:t>
            </a:fld>
            <a:endParaRPr lang="en-IN" dirty="0"/>
          </a:p>
        </p:txBody>
      </p:sp>
    </p:spTree>
    <p:extLst>
      <p:ext uri="{BB962C8B-B14F-4D97-AF65-F5344CB8AC3E}">
        <p14:creationId xmlns:p14="http://schemas.microsoft.com/office/powerpoint/2010/main" val="1755047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315C-D6A9-4B58-82E3-3913418981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EC8379B-EE5A-4715-B6FC-19F7789819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0E9F30-5991-4098-83F6-4E917B5F674E}"/>
              </a:ext>
            </a:extLst>
          </p:cNvPr>
          <p:cNvSpPr>
            <a:spLocks noGrp="1"/>
          </p:cNvSpPr>
          <p:nvPr>
            <p:ph type="dt" sz="half" idx="10"/>
          </p:nvPr>
        </p:nvSpPr>
        <p:spPr/>
        <p:txBody>
          <a:bodyPr/>
          <a:lstStyle/>
          <a:p>
            <a:fld id="{D30774D8-0453-4034-A2D2-653AD8FFDADC}" type="datetimeFigureOut">
              <a:rPr lang="en-IN" smtClean="0"/>
              <a:t>21-10-2019</a:t>
            </a:fld>
            <a:endParaRPr lang="en-IN" dirty="0"/>
          </a:p>
        </p:txBody>
      </p:sp>
      <p:sp>
        <p:nvSpPr>
          <p:cNvPr id="5" name="Footer Placeholder 4">
            <a:extLst>
              <a:ext uri="{FF2B5EF4-FFF2-40B4-BE49-F238E27FC236}">
                <a16:creationId xmlns:a16="http://schemas.microsoft.com/office/drawing/2014/main" id="{368075A9-BDD3-48F1-B4D9-0D2379F6FFB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5480894-A974-4B36-89E7-CDE10D022075}"/>
              </a:ext>
            </a:extLst>
          </p:cNvPr>
          <p:cNvSpPr>
            <a:spLocks noGrp="1"/>
          </p:cNvSpPr>
          <p:nvPr>
            <p:ph type="sldNum" sz="quarter" idx="12"/>
          </p:nvPr>
        </p:nvSpPr>
        <p:spPr/>
        <p:txBody>
          <a:bodyPr/>
          <a:lstStyle/>
          <a:p>
            <a:fld id="{E485143B-4D2D-4A46-A70F-EADE10D91AE2}" type="slidenum">
              <a:rPr lang="en-IN" smtClean="0"/>
              <a:t>‹#›</a:t>
            </a:fld>
            <a:endParaRPr lang="en-IN" dirty="0"/>
          </a:p>
        </p:txBody>
      </p:sp>
    </p:spTree>
    <p:extLst>
      <p:ext uri="{BB962C8B-B14F-4D97-AF65-F5344CB8AC3E}">
        <p14:creationId xmlns:p14="http://schemas.microsoft.com/office/powerpoint/2010/main" val="379805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AD66-265D-4633-A8FD-057825AC81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034DA8-5F5F-456F-ABAB-B681B5E534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8F6A004-FD0A-4288-BDF9-04B2ED6945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72B146E-EAB7-445E-AE24-923D35498C25}"/>
              </a:ext>
            </a:extLst>
          </p:cNvPr>
          <p:cNvSpPr>
            <a:spLocks noGrp="1"/>
          </p:cNvSpPr>
          <p:nvPr>
            <p:ph type="dt" sz="half" idx="10"/>
          </p:nvPr>
        </p:nvSpPr>
        <p:spPr/>
        <p:txBody>
          <a:bodyPr/>
          <a:lstStyle/>
          <a:p>
            <a:fld id="{D30774D8-0453-4034-A2D2-653AD8FFDADC}" type="datetimeFigureOut">
              <a:rPr lang="en-IN" smtClean="0"/>
              <a:t>21-10-2019</a:t>
            </a:fld>
            <a:endParaRPr lang="en-IN" dirty="0"/>
          </a:p>
        </p:txBody>
      </p:sp>
      <p:sp>
        <p:nvSpPr>
          <p:cNvPr id="6" name="Footer Placeholder 5">
            <a:extLst>
              <a:ext uri="{FF2B5EF4-FFF2-40B4-BE49-F238E27FC236}">
                <a16:creationId xmlns:a16="http://schemas.microsoft.com/office/drawing/2014/main" id="{DEF88231-EEB2-4067-95BC-182C7D79A36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C37FACC-B79C-45E4-A50D-C2955A57A872}"/>
              </a:ext>
            </a:extLst>
          </p:cNvPr>
          <p:cNvSpPr>
            <a:spLocks noGrp="1"/>
          </p:cNvSpPr>
          <p:nvPr>
            <p:ph type="sldNum" sz="quarter" idx="12"/>
          </p:nvPr>
        </p:nvSpPr>
        <p:spPr/>
        <p:txBody>
          <a:bodyPr/>
          <a:lstStyle/>
          <a:p>
            <a:fld id="{E485143B-4D2D-4A46-A70F-EADE10D91AE2}" type="slidenum">
              <a:rPr lang="en-IN" smtClean="0"/>
              <a:t>‹#›</a:t>
            </a:fld>
            <a:endParaRPr lang="en-IN" dirty="0"/>
          </a:p>
        </p:txBody>
      </p:sp>
    </p:spTree>
    <p:extLst>
      <p:ext uri="{BB962C8B-B14F-4D97-AF65-F5344CB8AC3E}">
        <p14:creationId xmlns:p14="http://schemas.microsoft.com/office/powerpoint/2010/main" val="3054241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F457-9F8B-4C2B-897F-24DBEB998E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FC51AE-EFA6-4D47-9AA0-B500B96BD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20700E-F7DD-4B95-A685-773F672F98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B84ADB-34CD-487D-80AA-9921345A67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BF9EB6-DDC9-453F-96F8-1B2FF2364E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22C501-39E4-4E13-BD31-E85B32520789}"/>
              </a:ext>
            </a:extLst>
          </p:cNvPr>
          <p:cNvSpPr>
            <a:spLocks noGrp="1"/>
          </p:cNvSpPr>
          <p:nvPr>
            <p:ph type="dt" sz="half" idx="10"/>
          </p:nvPr>
        </p:nvSpPr>
        <p:spPr/>
        <p:txBody>
          <a:bodyPr/>
          <a:lstStyle/>
          <a:p>
            <a:fld id="{D30774D8-0453-4034-A2D2-653AD8FFDADC}" type="datetimeFigureOut">
              <a:rPr lang="en-IN" smtClean="0"/>
              <a:t>21-10-2019</a:t>
            </a:fld>
            <a:endParaRPr lang="en-IN" dirty="0"/>
          </a:p>
        </p:txBody>
      </p:sp>
      <p:sp>
        <p:nvSpPr>
          <p:cNvPr id="8" name="Footer Placeholder 7">
            <a:extLst>
              <a:ext uri="{FF2B5EF4-FFF2-40B4-BE49-F238E27FC236}">
                <a16:creationId xmlns:a16="http://schemas.microsoft.com/office/drawing/2014/main" id="{29613EFB-0453-4AB1-851A-A5BF1228F272}"/>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2BB23BF2-1F62-47C8-BCA0-69B6C9D46474}"/>
              </a:ext>
            </a:extLst>
          </p:cNvPr>
          <p:cNvSpPr>
            <a:spLocks noGrp="1"/>
          </p:cNvSpPr>
          <p:nvPr>
            <p:ph type="sldNum" sz="quarter" idx="12"/>
          </p:nvPr>
        </p:nvSpPr>
        <p:spPr/>
        <p:txBody>
          <a:bodyPr/>
          <a:lstStyle/>
          <a:p>
            <a:fld id="{E485143B-4D2D-4A46-A70F-EADE10D91AE2}" type="slidenum">
              <a:rPr lang="en-IN" smtClean="0"/>
              <a:t>‹#›</a:t>
            </a:fld>
            <a:endParaRPr lang="en-IN" dirty="0"/>
          </a:p>
        </p:txBody>
      </p:sp>
    </p:spTree>
    <p:extLst>
      <p:ext uri="{BB962C8B-B14F-4D97-AF65-F5344CB8AC3E}">
        <p14:creationId xmlns:p14="http://schemas.microsoft.com/office/powerpoint/2010/main" val="243115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8EF2-E1C5-4972-A4C7-AE4A2A0562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E95665-CF3C-4CAF-A346-FDC1C80235BA}"/>
              </a:ext>
            </a:extLst>
          </p:cNvPr>
          <p:cNvSpPr>
            <a:spLocks noGrp="1"/>
          </p:cNvSpPr>
          <p:nvPr>
            <p:ph type="dt" sz="half" idx="10"/>
          </p:nvPr>
        </p:nvSpPr>
        <p:spPr/>
        <p:txBody>
          <a:bodyPr/>
          <a:lstStyle/>
          <a:p>
            <a:fld id="{D30774D8-0453-4034-A2D2-653AD8FFDADC}" type="datetimeFigureOut">
              <a:rPr lang="en-IN" smtClean="0"/>
              <a:t>21-10-2019</a:t>
            </a:fld>
            <a:endParaRPr lang="en-IN" dirty="0"/>
          </a:p>
        </p:txBody>
      </p:sp>
      <p:sp>
        <p:nvSpPr>
          <p:cNvPr id="4" name="Footer Placeholder 3">
            <a:extLst>
              <a:ext uri="{FF2B5EF4-FFF2-40B4-BE49-F238E27FC236}">
                <a16:creationId xmlns:a16="http://schemas.microsoft.com/office/drawing/2014/main" id="{A9F4E49F-28BF-46C4-BE9C-C336F5324C7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D40702C0-07F5-415B-83BD-550915B78C35}"/>
              </a:ext>
            </a:extLst>
          </p:cNvPr>
          <p:cNvSpPr>
            <a:spLocks noGrp="1"/>
          </p:cNvSpPr>
          <p:nvPr>
            <p:ph type="sldNum" sz="quarter" idx="12"/>
          </p:nvPr>
        </p:nvSpPr>
        <p:spPr/>
        <p:txBody>
          <a:bodyPr/>
          <a:lstStyle/>
          <a:p>
            <a:fld id="{E485143B-4D2D-4A46-A70F-EADE10D91AE2}" type="slidenum">
              <a:rPr lang="en-IN" smtClean="0"/>
              <a:t>‹#›</a:t>
            </a:fld>
            <a:endParaRPr lang="en-IN" dirty="0"/>
          </a:p>
        </p:txBody>
      </p:sp>
    </p:spTree>
    <p:extLst>
      <p:ext uri="{BB962C8B-B14F-4D97-AF65-F5344CB8AC3E}">
        <p14:creationId xmlns:p14="http://schemas.microsoft.com/office/powerpoint/2010/main" val="2976041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C778DA-0E53-4338-989B-9422A2B3B2FD}"/>
              </a:ext>
            </a:extLst>
          </p:cNvPr>
          <p:cNvSpPr>
            <a:spLocks noGrp="1"/>
          </p:cNvSpPr>
          <p:nvPr>
            <p:ph type="dt" sz="half" idx="10"/>
          </p:nvPr>
        </p:nvSpPr>
        <p:spPr/>
        <p:txBody>
          <a:bodyPr/>
          <a:lstStyle/>
          <a:p>
            <a:fld id="{D30774D8-0453-4034-A2D2-653AD8FFDADC}" type="datetimeFigureOut">
              <a:rPr lang="en-IN" smtClean="0"/>
              <a:t>21-10-2019</a:t>
            </a:fld>
            <a:endParaRPr lang="en-IN" dirty="0"/>
          </a:p>
        </p:txBody>
      </p:sp>
      <p:sp>
        <p:nvSpPr>
          <p:cNvPr id="3" name="Footer Placeholder 2">
            <a:extLst>
              <a:ext uri="{FF2B5EF4-FFF2-40B4-BE49-F238E27FC236}">
                <a16:creationId xmlns:a16="http://schemas.microsoft.com/office/drawing/2014/main" id="{EA0E3E44-27A4-4EEF-B19A-EA2BECEA257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8F0B9E52-481E-4F08-8A4F-73F1B032467D}"/>
              </a:ext>
            </a:extLst>
          </p:cNvPr>
          <p:cNvSpPr>
            <a:spLocks noGrp="1"/>
          </p:cNvSpPr>
          <p:nvPr>
            <p:ph type="sldNum" sz="quarter" idx="12"/>
          </p:nvPr>
        </p:nvSpPr>
        <p:spPr/>
        <p:txBody>
          <a:bodyPr/>
          <a:lstStyle/>
          <a:p>
            <a:fld id="{E485143B-4D2D-4A46-A70F-EADE10D91AE2}" type="slidenum">
              <a:rPr lang="en-IN" smtClean="0"/>
              <a:t>‹#›</a:t>
            </a:fld>
            <a:endParaRPr lang="en-IN" dirty="0"/>
          </a:p>
        </p:txBody>
      </p:sp>
    </p:spTree>
    <p:extLst>
      <p:ext uri="{BB962C8B-B14F-4D97-AF65-F5344CB8AC3E}">
        <p14:creationId xmlns:p14="http://schemas.microsoft.com/office/powerpoint/2010/main" val="110147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EF56-1A8F-42FC-BF26-44A117A812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511586-4674-4CE3-B545-D28E1ACDE0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4926965-D799-45BE-88DF-718418451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9EE0BE-A18E-4515-BA87-A10701CBE7EA}"/>
              </a:ext>
            </a:extLst>
          </p:cNvPr>
          <p:cNvSpPr>
            <a:spLocks noGrp="1"/>
          </p:cNvSpPr>
          <p:nvPr>
            <p:ph type="dt" sz="half" idx="10"/>
          </p:nvPr>
        </p:nvSpPr>
        <p:spPr/>
        <p:txBody>
          <a:bodyPr/>
          <a:lstStyle/>
          <a:p>
            <a:fld id="{D30774D8-0453-4034-A2D2-653AD8FFDADC}" type="datetimeFigureOut">
              <a:rPr lang="en-IN" smtClean="0"/>
              <a:t>21-10-2019</a:t>
            </a:fld>
            <a:endParaRPr lang="en-IN" dirty="0"/>
          </a:p>
        </p:txBody>
      </p:sp>
      <p:sp>
        <p:nvSpPr>
          <p:cNvPr id="6" name="Footer Placeholder 5">
            <a:extLst>
              <a:ext uri="{FF2B5EF4-FFF2-40B4-BE49-F238E27FC236}">
                <a16:creationId xmlns:a16="http://schemas.microsoft.com/office/drawing/2014/main" id="{3766ECE9-799C-461D-BA0D-84C08C4CBBC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46A8B7B-0C36-4295-A419-DEBFD9A2AEE8}"/>
              </a:ext>
            </a:extLst>
          </p:cNvPr>
          <p:cNvSpPr>
            <a:spLocks noGrp="1"/>
          </p:cNvSpPr>
          <p:nvPr>
            <p:ph type="sldNum" sz="quarter" idx="12"/>
          </p:nvPr>
        </p:nvSpPr>
        <p:spPr/>
        <p:txBody>
          <a:bodyPr/>
          <a:lstStyle/>
          <a:p>
            <a:fld id="{E485143B-4D2D-4A46-A70F-EADE10D91AE2}" type="slidenum">
              <a:rPr lang="en-IN" smtClean="0"/>
              <a:t>‹#›</a:t>
            </a:fld>
            <a:endParaRPr lang="en-IN" dirty="0"/>
          </a:p>
        </p:txBody>
      </p:sp>
    </p:spTree>
    <p:extLst>
      <p:ext uri="{BB962C8B-B14F-4D97-AF65-F5344CB8AC3E}">
        <p14:creationId xmlns:p14="http://schemas.microsoft.com/office/powerpoint/2010/main" val="2684850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0BAA-D7F7-4811-AD92-97918B42AB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252D58-7E81-48BC-980B-6F4B5279E3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82F303FA-391E-4F88-907E-351AF97EC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AC9817-126B-4F43-8D99-1CAE46F9DC81}"/>
              </a:ext>
            </a:extLst>
          </p:cNvPr>
          <p:cNvSpPr>
            <a:spLocks noGrp="1"/>
          </p:cNvSpPr>
          <p:nvPr>
            <p:ph type="dt" sz="half" idx="10"/>
          </p:nvPr>
        </p:nvSpPr>
        <p:spPr/>
        <p:txBody>
          <a:bodyPr/>
          <a:lstStyle/>
          <a:p>
            <a:fld id="{D30774D8-0453-4034-A2D2-653AD8FFDADC}" type="datetimeFigureOut">
              <a:rPr lang="en-IN" smtClean="0"/>
              <a:t>21-10-2019</a:t>
            </a:fld>
            <a:endParaRPr lang="en-IN" dirty="0"/>
          </a:p>
        </p:txBody>
      </p:sp>
      <p:sp>
        <p:nvSpPr>
          <p:cNvPr id="6" name="Footer Placeholder 5">
            <a:extLst>
              <a:ext uri="{FF2B5EF4-FFF2-40B4-BE49-F238E27FC236}">
                <a16:creationId xmlns:a16="http://schemas.microsoft.com/office/drawing/2014/main" id="{AF695A83-5C3D-4E2E-905D-7871033E4CD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79B9480-18FF-4005-8A1E-5FB0B119BB2B}"/>
              </a:ext>
            </a:extLst>
          </p:cNvPr>
          <p:cNvSpPr>
            <a:spLocks noGrp="1"/>
          </p:cNvSpPr>
          <p:nvPr>
            <p:ph type="sldNum" sz="quarter" idx="12"/>
          </p:nvPr>
        </p:nvSpPr>
        <p:spPr/>
        <p:txBody>
          <a:bodyPr/>
          <a:lstStyle/>
          <a:p>
            <a:fld id="{E485143B-4D2D-4A46-A70F-EADE10D91AE2}" type="slidenum">
              <a:rPr lang="en-IN" smtClean="0"/>
              <a:t>‹#›</a:t>
            </a:fld>
            <a:endParaRPr lang="en-IN" dirty="0"/>
          </a:p>
        </p:txBody>
      </p:sp>
    </p:spTree>
    <p:extLst>
      <p:ext uri="{BB962C8B-B14F-4D97-AF65-F5344CB8AC3E}">
        <p14:creationId xmlns:p14="http://schemas.microsoft.com/office/powerpoint/2010/main" val="556430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1AA0B8-6F9D-4C7A-ADE8-FFC457E7C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95D243-F972-4639-A34A-A5FFA80427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B29E51-59F6-4788-9AC5-DE699872A1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0774D8-0453-4034-A2D2-653AD8FFDADC}" type="datetimeFigureOut">
              <a:rPr lang="en-IN" smtClean="0"/>
              <a:t>21-10-2019</a:t>
            </a:fld>
            <a:endParaRPr lang="en-IN" dirty="0"/>
          </a:p>
        </p:txBody>
      </p:sp>
      <p:sp>
        <p:nvSpPr>
          <p:cNvPr id="5" name="Footer Placeholder 4">
            <a:extLst>
              <a:ext uri="{FF2B5EF4-FFF2-40B4-BE49-F238E27FC236}">
                <a16:creationId xmlns:a16="http://schemas.microsoft.com/office/drawing/2014/main" id="{24918339-ED3D-43F2-B08C-57D9E855B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ABD51AD5-2B94-4C0B-99D8-10AF10D92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85143B-4D2D-4A46-A70F-EADE10D91AE2}" type="slidenum">
              <a:rPr lang="en-IN" smtClean="0"/>
              <a:t>‹#›</a:t>
            </a:fld>
            <a:endParaRPr lang="en-IN" dirty="0"/>
          </a:p>
        </p:txBody>
      </p:sp>
    </p:spTree>
    <p:extLst>
      <p:ext uri="{BB962C8B-B14F-4D97-AF65-F5344CB8AC3E}">
        <p14:creationId xmlns:p14="http://schemas.microsoft.com/office/powerpoint/2010/main" val="284304838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owardsdatascience.com/introduction-to-genetic-algorithms-including-example-code-e396e98d8bf3"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introduction-to-genetic-algorithms-including-example-code-e396e98d8bf3"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rednuht.org/genetic_cars_2/"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www.analyticsvidhya.com/blog/2017/07/introduction-to-genetic-algorithm/" TargetMode="External"/><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quora.com/What-is-an-easy-problem-solvable-using-genetic-algorithms"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quora.com/What-is-an-easy-problem-solvable-using-genetic-algorithms" TargetMode="External"/><Relationship Id="rId2" Type="http://schemas.openxmlformats.org/officeDocument/2006/relationships/hyperlink" Target="https://www.analyticsvidhya.com/blog/2017/07/introduction-to-genetic-algorithm/" TargetMode="External"/><Relationship Id="rId1" Type="http://schemas.openxmlformats.org/officeDocument/2006/relationships/slideLayout" Target="../slideLayouts/slideLayout2.xml"/><Relationship Id="rId5" Type="http://schemas.openxmlformats.org/officeDocument/2006/relationships/hyperlink" Target="https://www.youtube.com/watch?v=RxTfc4JLYKs&amp;t=197s" TargetMode="External"/><Relationship Id="rId4" Type="http://schemas.openxmlformats.org/officeDocument/2006/relationships/hyperlink" Target="https://www.geeksforgeeks.org/genetic-algorithm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35C2-809A-4B0D-B2DB-D1CF736BE50B}"/>
              </a:ext>
            </a:extLst>
          </p:cNvPr>
          <p:cNvSpPr>
            <a:spLocks noGrp="1"/>
          </p:cNvSpPr>
          <p:nvPr>
            <p:ph type="ctrTitle"/>
          </p:nvPr>
        </p:nvSpPr>
        <p:spPr/>
        <p:txBody>
          <a:bodyPr/>
          <a:lstStyle/>
          <a:p>
            <a:r>
              <a:rPr lang="en-US" dirty="0"/>
              <a:t>GENETIC ALGORITHMS</a:t>
            </a:r>
            <a:endParaRPr lang="en-IN" dirty="0"/>
          </a:p>
        </p:txBody>
      </p:sp>
      <p:sp>
        <p:nvSpPr>
          <p:cNvPr id="3" name="Subtitle 2">
            <a:extLst>
              <a:ext uri="{FF2B5EF4-FFF2-40B4-BE49-F238E27FC236}">
                <a16:creationId xmlns:a16="http://schemas.microsoft.com/office/drawing/2014/main" id="{F8E8D745-487F-42A6-9664-D7ACA3F1DB67}"/>
              </a:ext>
            </a:extLst>
          </p:cNvPr>
          <p:cNvSpPr>
            <a:spLocks noGrp="1"/>
          </p:cNvSpPr>
          <p:nvPr>
            <p:ph type="subTitle" idx="1"/>
          </p:nvPr>
        </p:nvSpPr>
        <p:spPr/>
        <p:txBody>
          <a:bodyPr/>
          <a:lstStyle/>
          <a:p>
            <a:r>
              <a:rPr lang="en-IN" dirty="0"/>
              <a:t>Nabh Spandan(170010008)</a:t>
            </a:r>
          </a:p>
          <a:p>
            <a:r>
              <a:rPr lang="en-IN" dirty="0"/>
              <a:t>Deepak Das (170010012)</a:t>
            </a:r>
          </a:p>
          <a:p>
            <a:r>
              <a:rPr lang="en-IN" dirty="0"/>
              <a:t>Anshul Sharma (170010028)</a:t>
            </a:r>
          </a:p>
        </p:txBody>
      </p:sp>
    </p:spTree>
    <p:extLst>
      <p:ext uri="{BB962C8B-B14F-4D97-AF65-F5344CB8AC3E}">
        <p14:creationId xmlns:p14="http://schemas.microsoft.com/office/powerpoint/2010/main" val="4243965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D004-AD6D-4012-B66C-93595E603A30}"/>
              </a:ext>
            </a:extLst>
          </p:cNvPr>
          <p:cNvSpPr>
            <a:spLocks noGrp="1"/>
          </p:cNvSpPr>
          <p:nvPr>
            <p:ph type="title"/>
          </p:nvPr>
        </p:nvSpPr>
        <p:spPr/>
        <p:txBody>
          <a:bodyPr>
            <a:normAutofit/>
          </a:bodyPr>
          <a:lstStyle/>
          <a:p>
            <a:pPr algn="ctr"/>
            <a:r>
              <a:rPr lang="en-IN" b="1" dirty="0"/>
              <a:t>Initial Population</a:t>
            </a:r>
          </a:p>
        </p:txBody>
      </p:sp>
      <p:pic>
        <p:nvPicPr>
          <p:cNvPr id="6" name="Content Placeholder 5">
            <a:extLst>
              <a:ext uri="{FF2B5EF4-FFF2-40B4-BE49-F238E27FC236}">
                <a16:creationId xmlns:a16="http://schemas.microsoft.com/office/drawing/2014/main" id="{A8CED9DE-0328-4EC6-91EB-BD63C0559D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969" y="1919791"/>
            <a:ext cx="6716062" cy="4163006"/>
          </a:xfrm>
        </p:spPr>
      </p:pic>
      <p:sp>
        <p:nvSpPr>
          <p:cNvPr id="8" name="TextBox 7">
            <a:extLst>
              <a:ext uri="{FF2B5EF4-FFF2-40B4-BE49-F238E27FC236}">
                <a16:creationId xmlns:a16="http://schemas.microsoft.com/office/drawing/2014/main" id="{BDFC88BD-A405-42F7-8B48-819893BD0F49}"/>
              </a:ext>
            </a:extLst>
          </p:cNvPr>
          <p:cNvSpPr txBox="1"/>
          <p:nvPr/>
        </p:nvSpPr>
        <p:spPr>
          <a:xfrm>
            <a:off x="898358" y="6047874"/>
            <a:ext cx="8969542" cy="646331"/>
          </a:xfrm>
          <a:prstGeom prst="rect">
            <a:avLst/>
          </a:prstGeom>
          <a:noFill/>
        </p:spPr>
        <p:txBody>
          <a:bodyPr wrap="square" rtlCol="0">
            <a:spAutoFit/>
          </a:bodyPr>
          <a:lstStyle/>
          <a:p>
            <a:r>
              <a:rPr lang="en-IN" dirty="0">
                <a:hlinkClick r:id="rId3"/>
              </a:rPr>
              <a:t>https://towardsdatascience.com/introduction-to-genetic-algorithms-including-example-code-e396e98d8bf3</a:t>
            </a:r>
            <a:endParaRPr lang="en-IN" dirty="0"/>
          </a:p>
        </p:txBody>
      </p:sp>
    </p:spTree>
    <p:extLst>
      <p:ext uri="{BB962C8B-B14F-4D97-AF65-F5344CB8AC3E}">
        <p14:creationId xmlns:p14="http://schemas.microsoft.com/office/powerpoint/2010/main" val="414762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BB72-D256-44E7-895B-5064CDA76F71}"/>
              </a:ext>
            </a:extLst>
          </p:cNvPr>
          <p:cNvSpPr>
            <a:spLocks noGrp="1"/>
          </p:cNvSpPr>
          <p:nvPr>
            <p:ph type="title"/>
          </p:nvPr>
        </p:nvSpPr>
        <p:spPr/>
        <p:txBody>
          <a:bodyPr/>
          <a:lstStyle/>
          <a:p>
            <a:pPr algn="ctr"/>
            <a:r>
              <a:rPr lang="en-IN" b="1" dirty="0"/>
              <a:t>Fitness Function</a:t>
            </a:r>
          </a:p>
        </p:txBody>
      </p:sp>
      <p:sp>
        <p:nvSpPr>
          <p:cNvPr id="3" name="Content Placeholder 2">
            <a:extLst>
              <a:ext uri="{FF2B5EF4-FFF2-40B4-BE49-F238E27FC236}">
                <a16:creationId xmlns:a16="http://schemas.microsoft.com/office/drawing/2014/main" id="{CD40AC83-E366-4432-8830-DC385A3689FB}"/>
              </a:ext>
            </a:extLst>
          </p:cNvPr>
          <p:cNvSpPr>
            <a:spLocks noGrp="1"/>
          </p:cNvSpPr>
          <p:nvPr>
            <p:ph idx="1"/>
          </p:nvPr>
        </p:nvSpPr>
        <p:spPr/>
        <p:txBody>
          <a:bodyPr/>
          <a:lstStyle/>
          <a:p>
            <a:r>
              <a:rPr lang="en-US" dirty="0"/>
              <a:t>The </a:t>
            </a:r>
            <a:r>
              <a:rPr lang="en-US" b="1" dirty="0"/>
              <a:t>fitness function</a:t>
            </a:r>
            <a:r>
              <a:rPr lang="en-US" dirty="0"/>
              <a:t> determines how fit an individual is (the ability of an individual to compete with other individuals).</a:t>
            </a:r>
          </a:p>
          <a:p>
            <a:r>
              <a:rPr lang="en-US" dirty="0"/>
              <a:t>It gives a </a:t>
            </a:r>
            <a:r>
              <a:rPr lang="en-US" b="1" dirty="0"/>
              <a:t>fitness score</a:t>
            </a:r>
            <a:r>
              <a:rPr lang="en-US" dirty="0"/>
              <a:t> to each individual. The probability that an individual will be selected for reproduction is based on its fitness score.</a:t>
            </a:r>
            <a:endParaRPr lang="en-IN" dirty="0"/>
          </a:p>
        </p:txBody>
      </p:sp>
    </p:spTree>
    <p:extLst>
      <p:ext uri="{BB962C8B-B14F-4D97-AF65-F5344CB8AC3E}">
        <p14:creationId xmlns:p14="http://schemas.microsoft.com/office/powerpoint/2010/main" val="3535083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0181-F7CD-4753-A43F-0DC3707E1A01}"/>
              </a:ext>
            </a:extLst>
          </p:cNvPr>
          <p:cNvSpPr>
            <a:spLocks noGrp="1"/>
          </p:cNvSpPr>
          <p:nvPr>
            <p:ph type="title"/>
          </p:nvPr>
        </p:nvSpPr>
        <p:spPr/>
        <p:txBody>
          <a:bodyPr/>
          <a:lstStyle/>
          <a:p>
            <a:pPr algn="ctr"/>
            <a:r>
              <a:rPr lang="en-IN" b="1" dirty="0"/>
              <a:t>Selection</a:t>
            </a:r>
            <a:endParaRPr lang="en-IN" dirty="0"/>
          </a:p>
        </p:txBody>
      </p:sp>
      <p:sp>
        <p:nvSpPr>
          <p:cNvPr id="3" name="Content Placeholder 2">
            <a:extLst>
              <a:ext uri="{FF2B5EF4-FFF2-40B4-BE49-F238E27FC236}">
                <a16:creationId xmlns:a16="http://schemas.microsoft.com/office/drawing/2014/main" id="{5A3C3165-F258-43B5-8C9E-68EE5A7F1E06}"/>
              </a:ext>
            </a:extLst>
          </p:cNvPr>
          <p:cNvSpPr>
            <a:spLocks noGrp="1"/>
          </p:cNvSpPr>
          <p:nvPr>
            <p:ph idx="1"/>
          </p:nvPr>
        </p:nvSpPr>
        <p:spPr/>
        <p:txBody>
          <a:bodyPr/>
          <a:lstStyle/>
          <a:p>
            <a:r>
              <a:rPr lang="en-US" dirty="0"/>
              <a:t>The idea of </a:t>
            </a:r>
            <a:r>
              <a:rPr lang="en-US" b="1" dirty="0"/>
              <a:t>selection</a:t>
            </a:r>
            <a:r>
              <a:rPr lang="en-US" dirty="0"/>
              <a:t> phase is to select the fittest individuals and let them pass their genes to the next generation.</a:t>
            </a:r>
          </a:p>
          <a:p>
            <a:r>
              <a:rPr lang="en-US" dirty="0"/>
              <a:t>Two pairs of individuals (</a:t>
            </a:r>
            <a:r>
              <a:rPr lang="en-US" b="1" dirty="0"/>
              <a:t>parents</a:t>
            </a:r>
            <a:r>
              <a:rPr lang="en-US" dirty="0"/>
              <a:t>) are selected based on their fitness scores. Individuals with high fitness have more chance to be selected for reproduction.</a:t>
            </a:r>
            <a:endParaRPr lang="en-IN" dirty="0"/>
          </a:p>
        </p:txBody>
      </p:sp>
    </p:spTree>
    <p:extLst>
      <p:ext uri="{BB962C8B-B14F-4D97-AF65-F5344CB8AC3E}">
        <p14:creationId xmlns:p14="http://schemas.microsoft.com/office/powerpoint/2010/main" val="4154422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90D2-E8ED-421C-9FD9-16E3D4CEC77E}"/>
              </a:ext>
            </a:extLst>
          </p:cNvPr>
          <p:cNvSpPr>
            <a:spLocks noGrp="1"/>
          </p:cNvSpPr>
          <p:nvPr>
            <p:ph type="title"/>
          </p:nvPr>
        </p:nvSpPr>
        <p:spPr/>
        <p:txBody>
          <a:bodyPr/>
          <a:lstStyle/>
          <a:p>
            <a:pPr algn="ctr"/>
            <a:r>
              <a:rPr lang="en-IN" b="1" dirty="0"/>
              <a:t>Crossover</a:t>
            </a:r>
            <a:endParaRPr lang="en-IN" dirty="0"/>
          </a:p>
        </p:txBody>
      </p:sp>
      <p:sp>
        <p:nvSpPr>
          <p:cNvPr id="3" name="Content Placeholder 2">
            <a:extLst>
              <a:ext uri="{FF2B5EF4-FFF2-40B4-BE49-F238E27FC236}">
                <a16:creationId xmlns:a16="http://schemas.microsoft.com/office/drawing/2014/main" id="{37F82D8F-4FD6-467C-8BF7-A098949041C2}"/>
              </a:ext>
            </a:extLst>
          </p:cNvPr>
          <p:cNvSpPr>
            <a:spLocks noGrp="1"/>
          </p:cNvSpPr>
          <p:nvPr>
            <p:ph idx="1"/>
          </p:nvPr>
        </p:nvSpPr>
        <p:spPr/>
        <p:txBody>
          <a:bodyPr/>
          <a:lstStyle/>
          <a:p>
            <a:r>
              <a:rPr lang="en-US" b="1" dirty="0"/>
              <a:t>Crossover</a:t>
            </a:r>
            <a:r>
              <a:rPr lang="en-US" dirty="0"/>
              <a:t> is the most significant phase in a genetic algorithm.</a:t>
            </a:r>
          </a:p>
          <a:p>
            <a:r>
              <a:rPr lang="en-US" dirty="0"/>
              <a:t>For each pair of parents to be mated, a </a:t>
            </a:r>
            <a:r>
              <a:rPr lang="en-US" b="1" dirty="0"/>
              <a:t>crossover point</a:t>
            </a:r>
            <a:r>
              <a:rPr lang="en-US" dirty="0"/>
              <a:t> is chosen at random from within the genes.</a:t>
            </a:r>
            <a:endParaRPr lang="en-IN" dirty="0"/>
          </a:p>
        </p:txBody>
      </p:sp>
      <p:pic>
        <p:nvPicPr>
          <p:cNvPr id="4" name="Picture 3">
            <a:extLst>
              <a:ext uri="{FF2B5EF4-FFF2-40B4-BE49-F238E27FC236}">
                <a16:creationId xmlns:a16="http://schemas.microsoft.com/office/drawing/2014/main" id="{95F8F2EB-0E8F-4E99-9F41-8258CDF59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477" y="3552093"/>
            <a:ext cx="5139705" cy="2461846"/>
          </a:xfrm>
          <a:prstGeom prst="rect">
            <a:avLst/>
          </a:prstGeom>
        </p:spPr>
      </p:pic>
    </p:spTree>
    <p:extLst>
      <p:ext uri="{BB962C8B-B14F-4D97-AF65-F5344CB8AC3E}">
        <p14:creationId xmlns:p14="http://schemas.microsoft.com/office/powerpoint/2010/main" val="1763377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98EC-7717-4893-81C2-695C4996ADE2}"/>
              </a:ext>
            </a:extLst>
          </p:cNvPr>
          <p:cNvSpPr>
            <a:spLocks noGrp="1"/>
          </p:cNvSpPr>
          <p:nvPr>
            <p:ph type="title"/>
          </p:nvPr>
        </p:nvSpPr>
        <p:spPr/>
        <p:txBody>
          <a:bodyPr/>
          <a:lstStyle/>
          <a:p>
            <a:pPr algn="ctr"/>
            <a:r>
              <a:rPr lang="en-IN" b="1" dirty="0"/>
              <a:t>Mutation</a:t>
            </a:r>
            <a:endParaRPr lang="en-IN" dirty="0"/>
          </a:p>
        </p:txBody>
      </p:sp>
      <p:sp>
        <p:nvSpPr>
          <p:cNvPr id="3" name="Content Placeholder 2">
            <a:extLst>
              <a:ext uri="{FF2B5EF4-FFF2-40B4-BE49-F238E27FC236}">
                <a16:creationId xmlns:a16="http://schemas.microsoft.com/office/drawing/2014/main" id="{64F6F373-B157-4B45-8FFA-8942BC643EE9}"/>
              </a:ext>
            </a:extLst>
          </p:cNvPr>
          <p:cNvSpPr>
            <a:spLocks noGrp="1"/>
          </p:cNvSpPr>
          <p:nvPr>
            <p:ph idx="1"/>
          </p:nvPr>
        </p:nvSpPr>
        <p:spPr/>
        <p:txBody>
          <a:bodyPr/>
          <a:lstStyle/>
          <a:p>
            <a:r>
              <a:rPr lang="en-US" dirty="0"/>
              <a:t>In certain new offspring formed, some of their genes can be subjected to a </a:t>
            </a:r>
            <a:r>
              <a:rPr lang="en-US" b="1" dirty="0"/>
              <a:t>mutation</a:t>
            </a:r>
            <a:r>
              <a:rPr lang="en-US" dirty="0"/>
              <a:t> with a low random probability.</a:t>
            </a:r>
          </a:p>
          <a:p>
            <a:r>
              <a:rPr lang="en-US" dirty="0"/>
              <a:t>This implies that some of the bits in the bit string can be flipped.</a:t>
            </a:r>
          </a:p>
          <a:p>
            <a:r>
              <a:rPr lang="en-US" dirty="0"/>
              <a:t>Mutation occurs to maintain diversity within the population and prevent premature convergence.</a:t>
            </a:r>
            <a:endParaRPr lang="en-IN" dirty="0"/>
          </a:p>
        </p:txBody>
      </p:sp>
    </p:spTree>
    <p:extLst>
      <p:ext uri="{BB962C8B-B14F-4D97-AF65-F5344CB8AC3E}">
        <p14:creationId xmlns:p14="http://schemas.microsoft.com/office/powerpoint/2010/main" val="1866327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65D0-851A-4793-B948-B11A16165C7C}"/>
              </a:ext>
            </a:extLst>
          </p:cNvPr>
          <p:cNvSpPr>
            <a:spLocks noGrp="1"/>
          </p:cNvSpPr>
          <p:nvPr>
            <p:ph type="title"/>
          </p:nvPr>
        </p:nvSpPr>
        <p:spPr/>
        <p:txBody>
          <a:bodyPr/>
          <a:lstStyle/>
          <a:p>
            <a:pPr algn="ctr"/>
            <a:r>
              <a:rPr lang="en-IN" b="1" dirty="0"/>
              <a:t>Termination</a:t>
            </a:r>
            <a:endParaRPr lang="en-IN" dirty="0"/>
          </a:p>
        </p:txBody>
      </p:sp>
      <p:sp>
        <p:nvSpPr>
          <p:cNvPr id="3" name="Content Placeholder 2">
            <a:extLst>
              <a:ext uri="{FF2B5EF4-FFF2-40B4-BE49-F238E27FC236}">
                <a16:creationId xmlns:a16="http://schemas.microsoft.com/office/drawing/2014/main" id="{24A8C869-7768-425C-9F53-59307EF797F7}"/>
              </a:ext>
            </a:extLst>
          </p:cNvPr>
          <p:cNvSpPr>
            <a:spLocks noGrp="1"/>
          </p:cNvSpPr>
          <p:nvPr>
            <p:ph idx="1"/>
          </p:nvPr>
        </p:nvSpPr>
        <p:spPr/>
        <p:txBody>
          <a:bodyPr/>
          <a:lstStyle/>
          <a:p>
            <a:r>
              <a:rPr lang="en-US" dirty="0"/>
              <a:t>The algorithm terminates if the population has converged (does not produce offspring which are significantly different from the previous generation).</a:t>
            </a:r>
          </a:p>
          <a:p>
            <a:r>
              <a:rPr lang="en-US" dirty="0"/>
              <a:t>Then it is said that the genetic algorithm has provided a set of solutions to our problem.</a:t>
            </a:r>
            <a:endParaRPr lang="en-IN" dirty="0"/>
          </a:p>
        </p:txBody>
      </p:sp>
    </p:spTree>
    <p:extLst>
      <p:ext uri="{BB962C8B-B14F-4D97-AF65-F5344CB8AC3E}">
        <p14:creationId xmlns:p14="http://schemas.microsoft.com/office/powerpoint/2010/main" val="2183163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2062-257F-406D-9A52-BE200EC1B533}"/>
              </a:ext>
            </a:extLst>
          </p:cNvPr>
          <p:cNvSpPr>
            <a:spLocks noGrp="1"/>
          </p:cNvSpPr>
          <p:nvPr>
            <p:ph type="title"/>
          </p:nvPr>
        </p:nvSpPr>
        <p:spPr/>
        <p:txBody>
          <a:bodyPr/>
          <a:lstStyle/>
          <a:p>
            <a:pPr algn="ctr"/>
            <a:r>
              <a:rPr lang="en-US" b="1" dirty="0"/>
              <a:t>Pseudo Code for GA</a:t>
            </a:r>
            <a:endParaRPr lang="en-IN" b="1" dirty="0"/>
          </a:p>
        </p:txBody>
      </p:sp>
      <p:pic>
        <p:nvPicPr>
          <p:cNvPr id="4" name="Content Placeholder 3">
            <a:extLst>
              <a:ext uri="{FF2B5EF4-FFF2-40B4-BE49-F238E27FC236}">
                <a16:creationId xmlns:a16="http://schemas.microsoft.com/office/drawing/2014/main" id="{0D712B5E-A080-4F9B-B5A2-CE4AB430ADA1}"/>
              </a:ext>
            </a:extLst>
          </p:cNvPr>
          <p:cNvPicPr>
            <a:picLocks noGrp="1" noChangeAspect="1"/>
          </p:cNvPicPr>
          <p:nvPr>
            <p:ph idx="1"/>
          </p:nvPr>
        </p:nvPicPr>
        <p:blipFill>
          <a:blip r:embed="rId2"/>
          <a:stretch>
            <a:fillRect/>
          </a:stretch>
        </p:blipFill>
        <p:spPr>
          <a:xfrm>
            <a:off x="2324100" y="2253456"/>
            <a:ext cx="7543800" cy="3495675"/>
          </a:xfrm>
          <a:prstGeom prst="rect">
            <a:avLst/>
          </a:prstGeom>
        </p:spPr>
      </p:pic>
      <p:sp>
        <p:nvSpPr>
          <p:cNvPr id="5" name="TextBox 4">
            <a:extLst>
              <a:ext uri="{FF2B5EF4-FFF2-40B4-BE49-F238E27FC236}">
                <a16:creationId xmlns:a16="http://schemas.microsoft.com/office/drawing/2014/main" id="{4140A7C8-DE3D-4C83-A615-9C525847E960}"/>
              </a:ext>
            </a:extLst>
          </p:cNvPr>
          <p:cNvSpPr txBox="1"/>
          <p:nvPr/>
        </p:nvSpPr>
        <p:spPr>
          <a:xfrm>
            <a:off x="898358" y="6047874"/>
            <a:ext cx="8969542" cy="646331"/>
          </a:xfrm>
          <a:prstGeom prst="rect">
            <a:avLst/>
          </a:prstGeom>
          <a:noFill/>
        </p:spPr>
        <p:txBody>
          <a:bodyPr wrap="square" rtlCol="0">
            <a:spAutoFit/>
          </a:bodyPr>
          <a:lstStyle/>
          <a:p>
            <a:r>
              <a:rPr lang="en-IN" dirty="0">
                <a:hlinkClick r:id="rId3"/>
              </a:rPr>
              <a:t>https://towardsdatascience.com/introduction-to-genetic-algorithms-including-example-code-e396e98d8bf3</a:t>
            </a:r>
            <a:endParaRPr lang="en-IN" dirty="0"/>
          </a:p>
        </p:txBody>
      </p:sp>
    </p:spTree>
    <p:extLst>
      <p:ext uri="{BB962C8B-B14F-4D97-AF65-F5344CB8AC3E}">
        <p14:creationId xmlns:p14="http://schemas.microsoft.com/office/powerpoint/2010/main" val="4076400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FA936-AB08-4221-A38F-75358F2D5016}"/>
              </a:ext>
            </a:extLst>
          </p:cNvPr>
          <p:cNvSpPr>
            <a:spLocks noGrp="1"/>
          </p:cNvSpPr>
          <p:nvPr>
            <p:ph idx="1"/>
          </p:nvPr>
        </p:nvSpPr>
        <p:spPr>
          <a:xfrm>
            <a:off x="16164" y="0"/>
            <a:ext cx="12175836" cy="7056582"/>
          </a:xfrm>
        </p:spPr>
        <p:txBody>
          <a:bodyPr>
            <a:normAutofit/>
          </a:bodyPr>
          <a:lstStyle/>
          <a:p>
            <a:pPr marL="0" indent="0" algn="ctr">
              <a:buNone/>
            </a:pPr>
            <a:r>
              <a:rPr lang="en-US" sz="4400" dirty="0"/>
              <a:t>Genetic Algorithms</a:t>
            </a:r>
          </a:p>
        </p:txBody>
      </p:sp>
      <p:sp>
        <p:nvSpPr>
          <p:cNvPr id="2" name="Oval 1">
            <a:extLst>
              <a:ext uri="{FF2B5EF4-FFF2-40B4-BE49-F238E27FC236}">
                <a16:creationId xmlns:a16="http://schemas.microsoft.com/office/drawing/2014/main" id="{B99D50F3-E361-44FD-837B-33B029206BD6}"/>
              </a:ext>
            </a:extLst>
          </p:cNvPr>
          <p:cNvSpPr/>
          <p:nvPr/>
        </p:nvSpPr>
        <p:spPr>
          <a:xfrm>
            <a:off x="4405745" y="969818"/>
            <a:ext cx="1431637" cy="52647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p>
        </p:txBody>
      </p:sp>
      <p:sp>
        <p:nvSpPr>
          <p:cNvPr id="27" name="Rectangle: Rounded Corners 26">
            <a:extLst>
              <a:ext uri="{FF2B5EF4-FFF2-40B4-BE49-F238E27FC236}">
                <a16:creationId xmlns:a16="http://schemas.microsoft.com/office/drawing/2014/main" id="{15F6179A-8B22-471F-A4A2-9B472349559D}"/>
              </a:ext>
            </a:extLst>
          </p:cNvPr>
          <p:cNvSpPr/>
          <p:nvPr/>
        </p:nvSpPr>
        <p:spPr>
          <a:xfrm>
            <a:off x="3916217" y="2183244"/>
            <a:ext cx="2410691" cy="526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INITIAL POPULATION</a:t>
            </a:r>
          </a:p>
        </p:txBody>
      </p:sp>
      <p:sp>
        <p:nvSpPr>
          <p:cNvPr id="28" name="Rectangle: Rounded Corners 27">
            <a:extLst>
              <a:ext uri="{FF2B5EF4-FFF2-40B4-BE49-F238E27FC236}">
                <a16:creationId xmlns:a16="http://schemas.microsoft.com/office/drawing/2014/main" id="{5E830A07-E360-42B9-9982-77D161B8F0C9}"/>
              </a:ext>
            </a:extLst>
          </p:cNvPr>
          <p:cNvSpPr/>
          <p:nvPr/>
        </p:nvSpPr>
        <p:spPr>
          <a:xfrm>
            <a:off x="3916216" y="3713017"/>
            <a:ext cx="2410691" cy="526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CONVERGENCE</a:t>
            </a:r>
          </a:p>
        </p:txBody>
      </p:sp>
      <p:sp>
        <p:nvSpPr>
          <p:cNvPr id="29" name="Oval 28">
            <a:extLst>
              <a:ext uri="{FF2B5EF4-FFF2-40B4-BE49-F238E27FC236}">
                <a16:creationId xmlns:a16="http://schemas.microsoft.com/office/drawing/2014/main" id="{08D8CDD2-6493-425F-91E8-9426B7AD3592}"/>
              </a:ext>
            </a:extLst>
          </p:cNvPr>
          <p:cNvSpPr/>
          <p:nvPr/>
        </p:nvSpPr>
        <p:spPr>
          <a:xfrm>
            <a:off x="4405745" y="5098472"/>
            <a:ext cx="1431637" cy="52647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a:t>
            </a:r>
          </a:p>
        </p:txBody>
      </p:sp>
      <p:grpSp>
        <p:nvGrpSpPr>
          <p:cNvPr id="39" name="Group 38">
            <a:extLst>
              <a:ext uri="{FF2B5EF4-FFF2-40B4-BE49-F238E27FC236}">
                <a16:creationId xmlns:a16="http://schemas.microsoft.com/office/drawing/2014/main" id="{BE577667-AFF3-4224-9BBC-29408FA86B20}"/>
              </a:ext>
            </a:extLst>
          </p:cNvPr>
          <p:cNvGrpSpPr/>
          <p:nvPr/>
        </p:nvGrpSpPr>
        <p:grpSpPr>
          <a:xfrm>
            <a:off x="7902862" y="994064"/>
            <a:ext cx="2763981" cy="2428010"/>
            <a:chOff x="7902862" y="994064"/>
            <a:chExt cx="2763981" cy="2428010"/>
          </a:xfrm>
        </p:grpSpPr>
        <p:sp>
          <p:nvSpPr>
            <p:cNvPr id="38" name="Rectangle 37">
              <a:extLst>
                <a:ext uri="{FF2B5EF4-FFF2-40B4-BE49-F238E27FC236}">
                  <a16:creationId xmlns:a16="http://schemas.microsoft.com/office/drawing/2014/main" id="{A4BFE6EF-8CA6-4AD5-8D14-383BABA5B20F}"/>
                </a:ext>
              </a:extLst>
            </p:cNvPr>
            <p:cNvSpPr/>
            <p:nvPr/>
          </p:nvSpPr>
          <p:spPr>
            <a:xfrm>
              <a:off x="7902862" y="994064"/>
              <a:ext cx="2763981" cy="24280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052FB947-A946-4CF0-897A-852B5C149FBF}"/>
                </a:ext>
              </a:extLst>
            </p:cNvPr>
            <p:cNvGrpSpPr/>
            <p:nvPr/>
          </p:nvGrpSpPr>
          <p:grpSpPr>
            <a:xfrm>
              <a:off x="8044871" y="1514763"/>
              <a:ext cx="2410691" cy="1366981"/>
              <a:chOff x="8044872" y="1653309"/>
              <a:chExt cx="2410691" cy="1366981"/>
            </a:xfrm>
          </p:grpSpPr>
          <p:sp>
            <p:nvSpPr>
              <p:cNvPr id="30" name="Rectangle: Rounded Corners 29">
                <a:extLst>
                  <a:ext uri="{FF2B5EF4-FFF2-40B4-BE49-F238E27FC236}">
                    <a16:creationId xmlns:a16="http://schemas.microsoft.com/office/drawing/2014/main" id="{644B0BC1-C845-4B62-834E-E684EB64608C}"/>
                  </a:ext>
                </a:extLst>
              </p:cNvPr>
              <p:cNvSpPr/>
              <p:nvPr/>
            </p:nvSpPr>
            <p:spPr>
              <a:xfrm>
                <a:off x="8044872" y="1653309"/>
                <a:ext cx="2410691" cy="526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en-US" dirty="0">
                    <a:ea typeface="Calibri" panose="020F0502020204030204" pitchFamily="34" charset="0"/>
                    <a:cs typeface="Times New Roman" panose="02020603050405020304" pitchFamily="18" charset="0"/>
                  </a:rPr>
                  <a:t>EVALUATE THE FITNESS</a:t>
                </a:r>
              </a:p>
            </p:txBody>
          </p:sp>
          <p:sp>
            <p:nvSpPr>
              <p:cNvPr id="31" name="Rectangle: Rounded Corners 30">
                <a:extLst>
                  <a:ext uri="{FF2B5EF4-FFF2-40B4-BE49-F238E27FC236}">
                    <a16:creationId xmlns:a16="http://schemas.microsoft.com/office/drawing/2014/main" id="{FEE82C79-C49A-4FD0-928D-C791D637CACA}"/>
                  </a:ext>
                </a:extLst>
              </p:cNvPr>
              <p:cNvSpPr/>
              <p:nvPr/>
            </p:nvSpPr>
            <p:spPr>
              <a:xfrm>
                <a:off x="8044872" y="2493817"/>
                <a:ext cx="2410691" cy="526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en-US" dirty="0">
                    <a:ea typeface="Calibri" panose="020F0502020204030204" pitchFamily="34" charset="0"/>
                    <a:cs typeface="Times New Roman" panose="02020603050405020304" pitchFamily="18" charset="0"/>
                  </a:rPr>
                  <a:t>SELECT MATE</a:t>
                </a:r>
              </a:p>
            </p:txBody>
          </p:sp>
        </p:grpSp>
      </p:grpSp>
      <p:grpSp>
        <p:nvGrpSpPr>
          <p:cNvPr id="40" name="Group 39">
            <a:extLst>
              <a:ext uri="{FF2B5EF4-FFF2-40B4-BE49-F238E27FC236}">
                <a16:creationId xmlns:a16="http://schemas.microsoft.com/office/drawing/2014/main" id="{7C02C9CB-66C8-4D7B-8291-044F8F957650}"/>
              </a:ext>
            </a:extLst>
          </p:cNvPr>
          <p:cNvGrpSpPr/>
          <p:nvPr/>
        </p:nvGrpSpPr>
        <p:grpSpPr>
          <a:xfrm>
            <a:off x="7907476" y="4218709"/>
            <a:ext cx="2763981" cy="2428010"/>
            <a:chOff x="7902862" y="994064"/>
            <a:chExt cx="2763981" cy="2428010"/>
          </a:xfrm>
        </p:grpSpPr>
        <p:sp>
          <p:nvSpPr>
            <p:cNvPr id="41" name="Rectangle 40">
              <a:extLst>
                <a:ext uri="{FF2B5EF4-FFF2-40B4-BE49-F238E27FC236}">
                  <a16:creationId xmlns:a16="http://schemas.microsoft.com/office/drawing/2014/main" id="{F85A47EA-BCDC-454F-9E0C-B094CD7620EC}"/>
                </a:ext>
              </a:extLst>
            </p:cNvPr>
            <p:cNvSpPr/>
            <p:nvPr/>
          </p:nvSpPr>
          <p:spPr>
            <a:xfrm>
              <a:off x="7902862" y="994064"/>
              <a:ext cx="2763981" cy="24280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21296494-C0DE-4FC9-BAB5-8066F0C60E12}"/>
                </a:ext>
              </a:extLst>
            </p:cNvPr>
            <p:cNvGrpSpPr/>
            <p:nvPr/>
          </p:nvGrpSpPr>
          <p:grpSpPr>
            <a:xfrm>
              <a:off x="8044871" y="1514763"/>
              <a:ext cx="2410691" cy="1366981"/>
              <a:chOff x="8044872" y="1653309"/>
              <a:chExt cx="2410691" cy="1366981"/>
            </a:xfrm>
          </p:grpSpPr>
          <p:sp>
            <p:nvSpPr>
              <p:cNvPr id="43" name="Rectangle: Rounded Corners 42">
                <a:extLst>
                  <a:ext uri="{FF2B5EF4-FFF2-40B4-BE49-F238E27FC236}">
                    <a16:creationId xmlns:a16="http://schemas.microsoft.com/office/drawing/2014/main" id="{268D2DE2-15C5-4427-B39F-75C5EAC355CD}"/>
                  </a:ext>
                </a:extLst>
              </p:cNvPr>
              <p:cNvSpPr/>
              <p:nvPr/>
            </p:nvSpPr>
            <p:spPr>
              <a:xfrm>
                <a:off x="8044872" y="1653309"/>
                <a:ext cx="2410691" cy="526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en-US" dirty="0">
                    <a:ea typeface="Calibri" panose="020F0502020204030204" pitchFamily="34" charset="0"/>
                    <a:cs typeface="Times New Roman" panose="02020603050405020304" pitchFamily="18" charset="0"/>
                  </a:rPr>
                  <a:t>CROSSOVER</a:t>
                </a:r>
              </a:p>
            </p:txBody>
          </p:sp>
          <p:sp>
            <p:nvSpPr>
              <p:cNvPr id="44" name="Rectangle: Rounded Corners 43">
                <a:extLst>
                  <a:ext uri="{FF2B5EF4-FFF2-40B4-BE49-F238E27FC236}">
                    <a16:creationId xmlns:a16="http://schemas.microsoft.com/office/drawing/2014/main" id="{F1BAB865-7C42-4980-8D0A-093C5E8DF72C}"/>
                  </a:ext>
                </a:extLst>
              </p:cNvPr>
              <p:cNvSpPr/>
              <p:nvPr/>
            </p:nvSpPr>
            <p:spPr>
              <a:xfrm>
                <a:off x="8044872" y="2493817"/>
                <a:ext cx="2410691" cy="5264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en-US" dirty="0">
                    <a:ea typeface="Calibri" panose="020F0502020204030204" pitchFamily="34" charset="0"/>
                    <a:cs typeface="Times New Roman" panose="02020603050405020304" pitchFamily="18" charset="0"/>
                  </a:rPr>
                  <a:t>MUTATION</a:t>
                </a:r>
              </a:p>
            </p:txBody>
          </p:sp>
        </p:grpSp>
      </p:grpSp>
      <p:cxnSp>
        <p:nvCxnSpPr>
          <p:cNvPr id="46" name="Straight Arrow Connector 45">
            <a:extLst>
              <a:ext uri="{FF2B5EF4-FFF2-40B4-BE49-F238E27FC236}">
                <a16:creationId xmlns:a16="http://schemas.microsoft.com/office/drawing/2014/main" id="{39854DCC-9019-48E8-8AC7-76F00382B6B4}"/>
              </a:ext>
            </a:extLst>
          </p:cNvPr>
          <p:cNvCxnSpPr>
            <a:stCxn id="2" idx="4"/>
            <a:endCxn id="27" idx="0"/>
          </p:cNvCxnSpPr>
          <p:nvPr/>
        </p:nvCxnSpPr>
        <p:spPr>
          <a:xfrm flipH="1">
            <a:off x="5121563" y="1496291"/>
            <a:ext cx="1" cy="68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EE6263-06E0-43E5-9A2D-BE4E876E4BCA}"/>
              </a:ext>
            </a:extLst>
          </p:cNvPr>
          <p:cNvCxnSpPr>
            <a:endCxn id="28" idx="0"/>
          </p:cNvCxnSpPr>
          <p:nvPr/>
        </p:nvCxnSpPr>
        <p:spPr>
          <a:xfrm>
            <a:off x="5121561" y="2789382"/>
            <a:ext cx="1" cy="923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53EBC4C-B719-4018-97C5-6ECECD4CFAFC}"/>
              </a:ext>
            </a:extLst>
          </p:cNvPr>
          <p:cNvCxnSpPr>
            <a:stCxn id="28" idx="2"/>
            <a:endCxn id="29" idx="0"/>
          </p:cNvCxnSpPr>
          <p:nvPr/>
        </p:nvCxnSpPr>
        <p:spPr>
          <a:xfrm>
            <a:off x="5121562" y="4239490"/>
            <a:ext cx="2" cy="85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F5D353F-5B80-4DFE-B270-C5EEF16CE33A}"/>
              </a:ext>
            </a:extLst>
          </p:cNvPr>
          <p:cNvCxnSpPr>
            <a:stCxn id="28" idx="3"/>
            <a:endCxn id="30" idx="1"/>
          </p:cNvCxnSpPr>
          <p:nvPr/>
        </p:nvCxnSpPr>
        <p:spPr>
          <a:xfrm flipV="1">
            <a:off x="6326907" y="1778000"/>
            <a:ext cx="1717964" cy="21982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F812242-508B-4E7F-BE57-5E54D09EEDA4}"/>
              </a:ext>
            </a:extLst>
          </p:cNvPr>
          <p:cNvCxnSpPr>
            <a:cxnSpLocks/>
            <a:stCxn id="44" idx="2"/>
          </p:cNvCxnSpPr>
          <p:nvPr/>
        </p:nvCxnSpPr>
        <p:spPr>
          <a:xfrm rot="5400000" flipH="1">
            <a:off x="5769260" y="2620819"/>
            <a:ext cx="2842489" cy="4128652"/>
          </a:xfrm>
          <a:prstGeom prst="bentConnector4">
            <a:avLst>
              <a:gd name="adj1" fmla="val -8042"/>
              <a:gd name="adj2" fmla="val 1574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4EFB395-2691-43AC-A1E8-5BE4EC0A7424}"/>
              </a:ext>
            </a:extLst>
          </p:cNvPr>
          <p:cNvCxnSpPr>
            <a:cxnSpLocks/>
          </p:cNvCxnSpPr>
          <p:nvPr/>
        </p:nvCxnSpPr>
        <p:spPr>
          <a:xfrm>
            <a:off x="5121561" y="321425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340645D-BD54-4FAE-9A1C-99BC323B273F}"/>
              </a:ext>
            </a:extLst>
          </p:cNvPr>
          <p:cNvCxnSpPr>
            <a:endCxn id="31" idx="0"/>
          </p:cNvCxnSpPr>
          <p:nvPr/>
        </p:nvCxnSpPr>
        <p:spPr>
          <a:xfrm>
            <a:off x="9250216" y="2041236"/>
            <a:ext cx="1" cy="31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685F0EE-67E8-425A-82A2-E4B4B5F474A9}"/>
              </a:ext>
            </a:extLst>
          </p:cNvPr>
          <p:cNvCxnSpPr>
            <a:stCxn id="31" idx="2"/>
            <a:endCxn id="43" idx="0"/>
          </p:cNvCxnSpPr>
          <p:nvPr/>
        </p:nvCxnSpPr>
        <p:spPr>
          <a:xfrm>
            <a:off x="9250217" y="2881744"/>
            <a:ext cx="4614" cy="1857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F0D697D-FA13-427E-B7AD-708B40920429}"/>
              </a:ext>
            </a:extLst>
          </p:cNvPr>
          <p:cNvCxnSpPr>
            <a:stCxn id="43" idx="2"/>
            <a:endCxn id="44" idx="0"/>
          </p:cNvCxnSpPr>
          <p:nvPr/>
        </p:nvCxnSpPr>
        <p:spPr>
          <a:xfrm>
            <a:off x="9254831" y="5265881"/>
            <a:ext cx="0" cy="314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928F34B-A926-45D0-A998-002E239F3EEE}"/>
              </a:ext>
            </a:extLst>
          </p:cNvPr>
          <p:cNvSpPr txBox="1"/>
          <p:nvPr/>
        </p:nvSpPr>
        <p:spPr>
          <a:xfrm>
            <a:off x="6433128" y="3685311"/>
            <a:ext cx="1505521" cy="369332"/>
          </a:xfrm>
          <a:prstGeom prst="rect">
            <a:avLst/>
          </a:prstGeom>
          <a:noFill/>
        </p:spPr>
        <p:txBody>
          <a:bodyPr wrap="square" rtlCol="0">
            <a:spAutoFit/>
          </a:bodyPr>
          <a:lstStyle/>
          <a:p>
            <a:r>
              <a:rPr lang="en-US" dirty="0"/>
              <a:t>NO</a:t>
            </a:r>
          </a:p>
        </p:txBody>
      </p:sp>
      <p:sp>
        <p:nvSpPr>
          <p:cNvPr id="77" name="TextBox 76">
            <a:extLst>
              <a:ext uri="{FF2B5EF4-FFF2-40B4-BE49-F238E27FC236}">
                <a16:creationId xmlns:a16="http://schemas.microsoft.com/office/drawing/2014/main" id="{EAC4AC75-453A-4C5B-AB0B-A7BC327AE959}"/>
              </a:ext>
            </a:extLst>
          </p:cNvPr>
          <p:cNvSpPr txBox="1"/>
          <p:nvPr/>
        </p:nvSpPr>
        <p:spPr>
          <a:xfrm>
            <a:off x="4590479" y="4491881"/>
            <a:ext cx="1505521" cy="369332"/>
          </a:xfrm>
          <a:prstGeom prst="rect">
            <a:avLst/>
          </a:prstGeom>
          <a:noFill/>
        </p:spPr>
        <p:txBody>
          <a:bodyPr wrap="square" rtlCol="0">
            <a:spAutoFit/>
          </a:bodyPr>
          <a:lstStyle/>
          <a:p>
            <a:r>
              <a:rPr lang="en-US" dirty="0"/>
              <a:t>YES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03FB94-A319-48E9-9F43-93096EDE2A8D}"/>
                  </a:ext>
                </a:extLst>
              </p:cNvPr>
              <p:cNvSpPr txBox="1"/>
              <p:nvPr/>
            </p:nvSpPr>
            <p:spPr>
              <a:xfrm>
                <a:off x="1821060" y="2231969"/>
                <a:ext cx="2124835" cy="369332"/>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𝑁</m:t>
                    </m:r>
                  </m:oMath>
                </a14:m>
                <a:r>
                  <a:rPr lang="en-US" dirty="0"/>
                  <a:t> random solutions</a:t>
                </a:r>
              </a:p>
            </p:txBody>
          </p:sp>
        </mc:Choice>
        <mc:Fallback xmlns="">
          <p:sp>
            <p:nvSpPr>
              <p:cNvPr id="4" name="TextBox 3">
                <a:extLst>
                  <a:ext uri="{FF2B5EF4-FFF2-40B4-BE49-F238E27FC236}">
                    <a16:creationId xmlns:a16="http://schemas.microsoft.com/office/drawing/2014/main" id="{A603FB94-A319-48E9-9F43-93096EDE2A8D}"/>
                  </a:ext>
                </a:extLst>
              </p:cNvPr>
              <p:cNvSpPr txBox="1">
                <a:spLocks noRot="1" noChangeAspect="1" noMove="1" noResize="1" noEditPoints="1" noAdjustHandles="1" noChangeArrowheads="1" noChangeShapeType="1" noTextEdit="1"/>
              </p:cNvSpPr>
              <p:nvPr/>
            </p:nvSpPr>
            <p:spPr>
              <a:xfrm>
                <a:off x="1821060" y="2231969"/>
                <a:ext cx="2124835" cy="369332"/>
              </a:xfrm>
              <a:prstGeom prst="rect">
                <a:avLst/>
              </a:prstGeom>
              <a:blipFill>
                <a:blip r:embed="rId2"/>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6A44EB-4303-4836-811B-929C0E05920D}"/>
                  </a:ext>
                </a:extLst>
              </p:cNvPr>
              <p:cNvSpPr txBox="1"/>
              <p:nvPr/>
            </p:nvSpPr>
            <p:spPr>
              <a:xfrm>
                <a:off x="7979180" y="1230767"/>
                <a:ext cx="14288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𝑘</m:t>
                          </m:r>
                        </m:sub>
                      </m:sSub>
                    </m:oMath>
                  </m:oMathPara>
                </a14:m>
                <a:endParaRPr lang="en-US" dirty="0"/>
              </a:p>
            </p:txBody>
          </p:sp>
        </mc:Choice>
        <mc:Fallback xmlns="">
          <p:sp>
            <p:nvSpPr>
              <p:cNvPr id="5" name="TextBox 4">
                <a:extLst>
                  <a:ext uri="{FF2B5EF4-FFF2-40B4-BE49-F238E27FC236}">
                    <a16:creationId xmlns:a16="http://schemas.microsoft.com/office/drawing/2014/main" id="{396A44EB-4303-4836-811B-929C0E05920D}"/>
                  </a:ext>
                </a:extLst>
              </p:cNvPr>
              <p:cNvSpPr txBox="1">
                <a:spLocks noRot="1" noChangeAspect="1" noMove="1" noResize="1" noEditPoints="1" noAdjustHandles="1" noChangeArrowheads="1" noChangeShapeType="1" noTextEdit="1"/>
              </p:cNvSpPr>
              <p:nvPr/>
            </p:nvSpPr>
            <p:spPr>
              <a:xfrm>
                <a:off x="7979180" y="1230767"/>
                <a:ext cx="1428856" cy="369332"/>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F5490C8-13F1-4C65-A8C6-9FBB888A3A46}"/>
              </a:ext>
            </a:extLst>
          </p:cNvPr>
          <p:cNvSpPr txBox="1"/>
          <p:nvPr/>
        </p:nvSpPr>
        <p:spPr>
          <a:xfrm>
            <a:off x="7814969" y="1213716"/>
            <a:ext cx="772998" cy="369332"/>
          </a:xfrm>
          <a:prstGeom prst="rect">
            <a:avLst/>
          </a:prstGeom>
          <a:noFill/>
        </p:spPr>
        <p:txBody>
          <a:bodyPr wrap="square" rtlCol="0">
            <a:spAutoFit/>
          </a:bodyPr>
          <a:lstStyle/>
          <a:p>
            <a:r>
              <a:rPr lang="en-US" dirty="0"/>
              <a:t>Select</a:t>
            </a:r>
          </a:p>
        </p:txBody>
      </p:sp>
      <p:sp>
        <p:nvSpPr>
          <p:cNvPr id="33" name="TextBox 32">
            <a:extLst>
              <a:ext uri="{FF2B5EF4-FFF2-40B4-BE49-F238E27FC236}">
                <a16:creationId xmlns:a16="http://schemas.microsoft.com/office/drawing/2014/main" id="{A2E517F1-95F2-41DB-8A4D-31AA1FD20E79}"/>
              </a:ext>
            </a:extLst>
          </p:cNvPr>
          <p:cNvSpPr txBox="1"/>
          <p:nvPr/>
        </p:nvSpPr>
        <p:spPr>
          <a:xfrm>
            <a:off x="8797080" y="1238389"/>
            <a:ext cx="2503231" cy="369332"/>
          </a:xfrm>
          <a:prstGeom prst="rect">
            <a:avLst/>
          </a:prstGeom>
          <a:noFill/>
        </p:spPr>
        <p:txBody>
          <a:bodyPr wrap="square" rtlCol="0">
            <a:spAutoFit/>
          </a:bodyPr>
          <a:lstStyle/>
          <a:p>
            <a:r>
              <a:rPr lang="en-US" dirty="0"/>
              <a:t>individuals for iteration</a:t>
            </a:r>
          </a:p>
        </p:txBody>
      </p:sp>
    </p:spTree>
    <p:extLst>
      <p:ext uri="{BB962C8B-B14F-4D97-AF65-F5344CB8AC3E}">
        <p14:creationId xmlns:p14="http://schemas.microsoft.com/office/powerpoint/2010/main" val="3830366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3B112-0CD1-4DF5-A325-AE150828ED75}"/>
              </a:ext>
            </a:extLst>
          </p:cNvPr>
          <p:cNvSpPr>
            <a:spLocks noGrp="1"/>
          </p:cNvSpPr>
          <p:nvPr>
            <p:ph type="title"/>
          </p:nvPr>
        </p:nvSpPr>
        <p:spPr/>
        <p:txBody>
          <a:bodyPr/>
          <a:lstStyle/>
          <a:p>
            <a:pPr algn="ctr"/>
            <a:r>
              <a:rPr lang="en-US" b="1" dirty="0"/>
              <a:t>Convergence Test / Termination Conditions</a:t>
            </a:r>
          </a:p>
        </p:txBody>
      </p:sp>
      <p:sp>
        <p:nvSpPr>
          <p:cNvPr id="3" name="Content Placeholder 2">
            <a:extLst>
              <a:ext uri="{FF2B5EF4-FFF2-40B4-BE49-F238E27FC236}">
                <a16:creationId xmlns:a16="http://schemas.microsoft.com/office/drawing/2014/main" id="{C84136D1-7D43-4BE2-ACCA-8353C7C8C5BD}"/>
              </a:ext>
            </a:extLst>
          </p:cNvPr>
          <p:cNvSpPr>
            <a:spLocks noGrp="1"/>
          </p:cNvSpPr>
          <p:nvPr>
            <p:ph idx="1"/>
          </p:nvPr>
        </p:nvSpPr>
        <p:spPr>
          <a:xfrm>
            <a:off x="891309" y="1738816"/>
            <a:ext cx="10515600" cy="4351338"/>
          </a:xfrm>
        </p:spPr>
        <p:txBody>
          <a:bodyPr/>
          <a:lstStyle/>
          <a:p>
            <a:pPr marL="514350" indent="-514350">
              <a:buFont typeface="+mj-lt"/>
              <a:buAutoNum type="arabicPeriod"/>
            </a:pPr>
            <a:r>
              <a:rPr lang="en-US" dirty="0"/>
              <a:t>Fixed number of generations</a:t>
            </a:r>
          </a:p>
          <a:p>
            <a:pPr marL="514350" indent="-514350">
              <a:buFont typeface="+mj-lt"/>
              <a:buAutoNum type="arabicPeriod"/>
            </a:pPr>
            <a:r>
              <a:rPr lang="en-US" dirty="0"/>
              <a:t>Budget limit reached</a:t>
            </a:r>
          </a:p>
          <a:p>
            <a:pPr marL="514350" indent="-514350">
              <a:buFont typeface="+mj-lt"/>
              <a:buAutoNum type="arabicPeriod"/>
            </a:pPr>
            <a:r>
              <a:rPr lang="en-US" dirty="0"/>
              <a:t>Solution found that satisfies objective criteria</a:t>
            </a:r>
          </a:p>
          <a:p>
            <a:pPr marL="514350" indent="-514350">
              <a:buFont typeface="+mj-lt"/>
              <a:buAutoNum type="arabicPeriod"/>
            </a:pPr>
            <a:r>
              <a:rPr lang="en-US" dirty="0"/>
              <a:t>Fittest solution becomes saturated</a:t>
            </a:r>
          </a:p>
          <a:p>
            <a:pPr marL="514350" indent="-514350">
              <a:buFont typeface="+mj-lt"/>
              <a:buAutoNum type="arabicPeriod"/>
            </a:pPr>
            <a:endParaRPr lang="en-US" dirty="0"/>
          </a:p>
          <a:p>
            <a:pPr marL="514350" indent="-514350">
              <a:buFont typeface="+mj-lt"/>
              <a:buAutoNum type="arabicPeriod"/>
            </a:pPr>
            <a:endParaRPr lang="en-US" dirty="0"/>
          </a:p>
          <a:p>
            <a:pPr marL="457200" lvl="1" indent="0">
              <a:buNone/>
            </a:pPr>
            <a:endParaRPr lang="en-US" dirty="0"/>
          </a:p>
        </p:txBody>
      </p:sp>
      <p:cxnSp>
        <p:nvCxnSpPr>
          <p:cNvPr id="9" name="Straight Connector 8">
            <a:extLst>
              <a:ext uri="{FF2B5EF4-FFF2-40B4-BE49-F238E27FC236}">
                <a16:creationId xmlns:a16="http://schemas.microsoft.com/office/drawing/2014/main" id="{D9962A24-2581-4311-AA0D-86D8AE0950F4}"/>
              </a:ext>
            </a:extLst>
          </p:cNvPr>
          <p:cNvCxnSpPr>
            <a:cxnSpLocks/>
          </p:cNvCxnSpPr>
          <p:nvPr/>
        </p:nvCxnSpPr>
        <p:spPr>
          <a:xfrm flipV="1">
            <a:off x="1865745" y="4636655"/>
            <a:ext cx="951346" cy="877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D98FBD-DF5E-4457-9898-F2A17CEADE63}"/>
              </a:ext>
            </a:extLst>
          </p:cNvPr>
          <p:cNvCxnSpPr/>
          <p:nvPr/>
        </p:nvCxnSpPr>
        <p:spPr>
          <a:xfrm>
            <a:off x="2817091" y="4636655"/>
            <a:ext cx="16717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85641C-1AD5-4330-A60F-2DA4111473B3}"/>
              </a:ext>
            </a:extLst>
          </p:cNvPr>
          <p:cNvCxnSpPr/>
          <p:nvPr/>
        </p:nvCxnSpPr>
        <p:spPr>
          <a:xfrm>
            <a:off x="1265382" y="4433454"/>
            <a:ext cx="0" cy="1505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descr="fghfgh">
            <a:extLst>
              <a:ext uri="{FF2B5EF4-FFF2-40B4-BE49-F238E27FC236}">
                <a16:creationId xmlns:a16="http://schemas.microsoft.com/office/drawing/2014/main" id="{37EC66BC-DF1A-4E39-9F58-73853883281C}"/>
              </a:ext>
            </a:extLst>
          </p:cNvPr>
          <p:cNvCxnSpPr/>
          <p:nvPr/>
        </p:nvCxnSpPr>
        <p:spPr>
          <a:xfrm>
            <a:off x="1265382" y="5938982"/>
            <a:ext cx="4313382"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D190632-3786-46CA-91CD-F4FE7150BFA3}"/>
              </a:ext>
            </a:extLst>
          </p:cNvPr>
          <p:cNvSpPr txBox="1"/>
          <p:nvPr/>
        </p:nvSpPr>
        <p:spPr>
          <a:xfrm>
            <a:off x="2535383" y="5869802"/>
            <a:ext cx="2235197" cy="369332"/>
          </a:xfrm>
          <a:prstGeom prst="rect">
            <a:avLst/>
          </a:prstGeom>
          <a:noFill/>
        </p:spPr>
        <p:txBody>
          <a:bodyPr wrap="square" rtlCol="0">
            <a:spAutoFit/>
          </a:bodyPr>
          <a:lstStyle/>
          <a:p>
            <a:r>
              <a:rPr lang="en-US" dirty="0"/>
              <a:t>Iterations</a:t>
            </a:r>
          </a:p>
        </p:txBody>
      </p:sp>
      <p:sp>
        <p:nvSpPr>
          <p:cNvPr id="18" name="TextBox 17">
            <a:extLst>
              <a:ext uri="{FF2B5EF4-FFF2-40B4-BE49-F238E27FC236}">
                <a16:creationId xmlns:a16="http://schemas.microsoft.com/office/drawing/2014/main" id="{0E7A53D4-2418-413C-B1B5-E22A955F91C9}"/>
              </a:ext>
            </a:extLst>
          </p:cNvPr>
          <p:cNvSpPr txBox="1"/>
          <p:nvPr/>
        </p:nvSpPr>
        <p:spPr>
          <a:xfrm rot="16200000">
            <a:off x="56396" y="5030149"/>
            <a:ext cx="2048638" cy="369332"/>
          </a:xfrm>
          <a:prstGeom prst="rect">
            <a:avLst/>
          </a:prstGeom>
          <a:noFill/>
        </p:spPr>
        <p:txBody>
          <a:bodyPr wrap="none" rtlCol="0">
            <a:spAutoFit/>
          </a:bodyPr>
          <a:lstStyle/>
          <a:p>
            <a:r>
              <a:rPr lang="en-US" dirty="0"/>
              <a:t>Fittest Fitness Value</a:t>
            </a:r>
          </a:p>
        </p:txBody>
      </p:sp>
      <p:sp>
        <p:nvSpPr>
          <p:cNvPr id="19" name="Isosceles Triangle 18">
            <a:extLst>
              <a:ext uri="{FF2B5EF4-FFF2-40B4-BE49-F238E27FC236}">
                <a16:creationId xmlns:a16="http://schemas.microsoft.com/office/drawing/2014/main" id="{412A7EC8-28B4-4808-BACE-9686CB5237F4}"/>
              </a:ext>
            </a:extLst>
          </p:cNvPr>
          <p:cNvSpPr/>
          <p:nvPr/>
        </p:nvSpPr>
        <p:spPr>
          <a:xfrm rot="5244889">
            <a:off x="5634501" y="5783571"/>
            <a:ext cx="105601" cy="2910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a:extLst>
              <a:ext uri="{FF2B5EF4-FFF2-40B4-BE49-F238E27FC236}">
                <a16:creationId xmlns:a16="http://schemas.microsoft.com/office/drawing/2014/main" id="{1FB01C4E-7360-491C-B2D7-301B04118581}"/>
              </a:ext>
            </a:extLst>
          </p:cNvPr>
          <p:cNvSpPr/>
          <p:nvPr/>
        </p:nvSpPr>
        <p:spPr>
          <a:xfrm>
            <a:off x="1217629" y="4142368"/>
            <a:ext cx="105601" cy="2910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0131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20F5-2891-4EF0-A448-ADEF7B462DBC}"/>
              </a:ext>
            </a:extLst>
          </p:cNvPr>
          <p:cNvSpPr>
            <a:spLocks noGrp="1"/>
          </p:cNvSpPr>
          <p:nvPr>
            <p:ph type="title"/>
          </p:nvPr>
        </p:nvSpPr>
        <p:spPr>
          <a:xfrm>
            <a:off x="838200" y="365125"/>
            <a:ext cx="10515600" cy="1325563"/>
          </a:xfrm>
        </p:spPr>
        <p:txBody>
          <a:bodyPr/>
          <a:lstStyle/>
          <a:p>
            <a:pPr algn="ctr"/>
            <a:r>
              <a:rPr lang="en-US" b="1" dirty="0"/>
              <a:t>Encoding Techniques</a:t>
            </a:r>
            <a:br>
              <a:rPr lang="en-US" b="1" dirty="0"/>
            </a:br>
            <a:r>
              <a:rPr lang="en-US" b="1" dirty="0"/>
              <a:t>(BINARY ENCODING)</a:t>
            </a:r>
          </a:p>
        </p:txBody>
      </p:sp>
      <p:sp>
        <p:nvSpPr>
          <p:cNvPr id="3" name="Content Placeholder 2">
            <a:extLst>
              <a:ext uri="{FF2B5EF4-FFF2-40B4-BE49-F238E27FC236}">
                <a16:creationId xmlns:a16="http://schemas.microsoft.com/office/drawing/2014/main" id="{293894A4-620D-4DBE-8198-B16BDBDE6BD2}"/>
              </a:ext>
            </a:extLst>
          </p:cNvPr>
          <p:cNvSpPr>
            <a:spLocks noGrp="1"/>
          </p:cNvSpPr>
          <p:nvPr>
            <p:ph idx="1"/>
          </p:nvPr>
        </p:nvSpPr>
        <p:spPr/>
        <p:txBody>
          <a:bodyPr/>
          <a:lstStyle/>
          <a:p>
            <a:r>
              <a:rPr lang="en-US" dirty="0"/>
              <a:t>Knap-Sack Problem</a:t>
            </a:r>
          </a:p>
          <a:p>
            <a:pPr marL="457200" lvl="1" indent="0">
              <a:buNone/>
            </a:pPr>
            <a:endParaRPr lang="en-US" dirty="0"/>
          </a:p>
          <a:p>
            <a:pPr marL="457200" lvl="1" indent="0">
              <a:buNone/>
            </a:pPr>
            <a:r>
              <a:rPr lang="en-US" dirty="0"/>
              <a:t>	 </a:t>
            </a:r>
          </a:p>
          <a:p>
            <a:pPr marL="457200" lvl="1" indent="0">
              <a:buNone/>
            </a:pPr>
            <a:r>
              <a:rPr lang="en-US" dirty="0"/>
              <a:t>	</a:t>
            </a:r>
          </a:p>
          <a:p>
            <a:pPr marL="457200" lvl="1" indent="0">
              <a:buNone/>
            </a:pPr>
            <a:endParaRPr lang="en-US" dirty="0"/>
          </a:p>
          <a:p>
            <a:pPr marL="457200" lvl="1" indent="0">
              <a:buNone/>
            </a:pPr>
            <a:endParaRPr lang="en-US" dirty="0"/>
          </a:p>
          <a:p>
            <a:pPr marL="457200" lvl="1" indent="0">
              <a:buNone/>
            </a:pPr>
            <a:endParaRPr lang="en-US" dirty="0"/>
          </a:p>
        </p:txBody>
      </p:sp>
      <p:grpSp>
        <p:nvGrpSpPr>
          <p:cNvPr id="5" name="Group 4">
            <a:extLst>
              <a:ext uri="{FF2B5EF4-FFF2-40B4-BE49-F238E27FC236}">
                <a16:creationId xmlns:a16="http://schemas.microsoft.com/office/drawing/2014/main" id="{DF027292-E080-4F42-A841-557DA76AF755}"/>
              </a:ext>
            </a:extLst>
          </p:cNvPr>
          <p:cNvGrpSpPr/>
          <p:nvPr/>
        </p:nvGrpSpPr>
        <p:grpSpPr>
          <a:xfrm>
            <a:off x="2223665" y="4929794"/>
            <a:ext cx="4516582" cy="1570181"/>
            <a:chOff x="2087418" y="4331855"/>
            <a:chExt cx="4516582" cy="1570181"/>
          </a:xfrm>
        </p:grpSpPr>
        <p:sp>
          <p:nvSpPr>
            <p:cNvPr id="28" name="Rectangle 27">
              <a:extLst>
                <a:ext uri="{FF2B5EF4-FFF2-40B4-BE49-F238E27FC236}">
                  <a16:creationId xmlns:a16="http://schemas.microsoft.com/office/drawing/2014/main" id="{AC56E062-652F-4391-8FDB-34755B914499}"/>
                </a:ext>
              </a:extLst>
            </p:cNvPr>
            <p:cNvSpPr/>
            <p:nvPr/>
          </p:nvSpPr>
          <p:spPr>
            <a:xfrm>
              <a:off x="2087418" y="4331855"/>
              <a:ext cx="4516582" cy="15701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E3DF1B75-7B16-44EC-B3C1-BE3110CB5F07}"/>
                </a:ext>
              </a:extLst>
            </p:cNvPr>
            <p:cNvGrpSpPr/>
            <p:nvPr/>
          </p:nvGrpSpPr>
          <p:grpSpPr>
            <a:xfrm>
              <a:off x="2724721" y="4606434"/>
              <a:ext cx="3247177" cy="787623"/>
              <a:chOff x="2604649" y="4585086"/>
              <a:chExt cx="3247177" cy="787623"/>
            </a:xfrm>
          </p:grpSpPr>
          <p:sp>
            <p:nvSpPr>
              <p:cNvPr id="19" name="TextBox 18">
                <a:extLst>
                  <a:ext uri="{FF2B5EF4-FFF2-40B4-BE49-F238E27FC236}">
                    <a16:creationId xmlns:a16="http://schemas.microsoft.com/office/drawing/2014/main" id="{69C64D5C-EC4E-4FB3-A1C4-EF9057103C88}"/>
                  </a:ext>
                </a:extLst>
              </p:cNvPr>
              <p:cNvSpPr txBox="1"/>
              <p:nvPr/>
            </p:nvSpPr>
            <p:spPr>
              <a:xfrm>
                <a:off x="2604649" y="5003377"/>
                <a:ext cx="77585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100</a:t>
                </a:r>
              </a:p>
            </p:txBody>
          </p:sp>
          <p:sp>
            <p:nvSpPr>
              <p:cNvPr id="20" name="TextBox 19">
                <a:extLst>
                  <a:ext uri="{FF2B5EF4-FFF2-40B4-BE49-F238E27FC236}">
                    <a16:creationId xmlns:a16="http://schemas.microsoft.com/office/drawing/2014/main" id="{28775FBF-E763-4F1E-BD0A-30D1213245A0}"/>
                  </a:ext>
                </a:extLst>
              </p:cNvPr>
              <p:cNvSpPr txBox="1"/>
              <p:nvPr/>
            </p:nvSpPr>
            <p:spPr>
              <a:xfrm>
                <a:off x="3428423" y="5003377"/>
                <a:ext cx="77585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110</a:t>
                </a:r>
              </a:p>
            </p:txBody>
          </p:sp>
          <p:sp>
            <p:nvSpPr>
              <p:cNvPr id="21" name="TextBox 20">
                <a:extLst>
                  <a:ext uri="{FF2B5EF4-FFF2-40B4-BE49-F238E27FC236}">
                    <a16:creationId xmlns:a16="http://schemas.microsoft.com/office/drawing/2014/main" id="{5BC11A03-DFC8-4338-A8CA-DACEED097695}"/>
                  </a:ext>
                </a:extLst>
              </p:cNvPr>
              <p:cNvSpPr txBox="1"/>
              <p:nvPr/>
            </p:nvSpPr>
            <p:spPr>
              <a:xfrm>
                <a:off x="4252197" y="5003377"/>
                <a:ext cx="77585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101</a:t>
                </a:r>
              </a:p>
            </p:txBody>
          </p:sp>
          <p:sp>
            <p:nvSpPr>
              <p:cNvPr id="22" name="TextBox 21">
                <a:extLst>
                  <a:ext uri="{FF2B5EF4-FFF2-40B4-BE49-F238E27FC236}">
                    <a16:creationId xmlns:a16="http://schemas.microsoft.com/office/drawing/2014/main" id="{6DD8E8C4-EFCD-4E94-9CB2-CF6A3E8F16B6}"/>
                  </a:ext>
                </a:extLst>
              </p:cNvPr>
              <p:cNvSpPr txBox="1"/>
              <p:nvPr/>
            </p:nvSpPr>
            <p:spPr>
              <a:xfrm>
                <a:off x="5075971" y="5003377"/>
                <a:ext cx="77585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011</a:t>
                </a:r>
              </a:p>
            </p:txBody>
          </p:sp>
          <p:sp>
            <p:nvSpPr>
              <p:cNvPr id="23" name="Oval 22">
                <a:extLst>
                  <a:ext uri="{FF2B5EF4-FFF2-40B4-BE49-F238E27FC236}">
                    <a16:creationId xmlns:a16="http://schemas.microsoft.com/office/drawing/2014/main" id="{3F5DE5C3-C5D3-4E9A-AD50-F264BB62F934}"/>
                  </a:ext>
                </a:extLst>
              </p:cNvPr>
              <p:cNvSpPr/>
              <p:nvPr/>
            </p:nvSpPr>
            <p:spPr>
              <a:xfrm>
                <a:off x="2660069" y="4587781"/>
                <a:ext cx="665013" cy="348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24" name="Oval 23">
                <a:extLst>
                  <a:ext uri="{FF2B5EF4-FFF2-40B4-BE49-F238E27FC236}">
                    <a16:creationId xmlns:a16="http://schemas.microsoft.com/office/drawing/2014/main" id="{ED93125A-FAFC-4A1A-B055-B08EA4D21F7F}"/>
                  </a:ext>
                </a:extLst>
              </p:cNvPr>
              <p:cNvSpPr/>
              <p:nvPr/>
            </p:nvSpPr>
            <p:spPr>
              <a:xfrm>
                <a:off x="3483843" y="4585086"/>
                <a:ext cx="665013" cy="348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AB</a:t>
                </a:r>
              </a:p>
            </p:txBody>
          </p:sp>
          <p:sp>
            <p:nvSpPr>
              <p:cNvPr id="25" name="Oval 24">
                <a:extLst>
                  <a:ext uri="{FF2B5EF4-FFF2-40B4-BE49-F238E27FC236}">
                    <a16:creationId xmlns:a16="http://schemas.microsoft.com/office/drawing/2014/main" id="{FF7FD801-39E3-43C9-BC0D-2EBD03895963}"/>
                  </a:ext>
                </a:extLst>
              </p:cNvPr>
              <p:cNvSpPr/>
              <p:nvPr/>
            </p:nvSpPr>
            <p:spPr>
              <a:xfrm>
                <a:off x="4307617" y="4585087"/>
                <a:ext cx="665013" cy="348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AC</a:t>
                </a:r>
              </a:p>
            </p:txBody>
          </p:sp>
          <p:sp>
            <p:nvSpPr>
              <p:cNvPr id="26" name="Oval 25">
                <a:extLst>
                  <a:ext uri="{FF2B5EF4-FFF2-40B4-BE49-F238E27FC236}">
                    <a16:creationId xmlns:a16="http://schemas.microsoft.com/office/drawing/2014/main" id="{FB5599CE-FD91-4DD3-A26F-8BE10E50D946}"/>
                  </a:ext>
                </a:extLst>
              </p:cNvPr>
              <p:cNvSpPr/>
              <p:nvPr/>
            </p:nvSpPr>
            <p:spPr>
              <a:xfrm>
                <a:off x="5131391" y="4585087"/>
                <a:ext cx="665013" cy="34812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BC</a:t>
                </a:r>
              </a:p>
            </p:txBody>
          </p:sp>
        </p:grpSp>
      </p:grpSp>
      <p:grpSp>
        <p:nvGrpSpPr>
          <p:cNvPr id="9" name="Group 8">
            <a:extLst>
              <a:ext uri="{FF2B5EF4-FFF2-40B4-BE49-F238E27FC236}">
                <a16:creationId xmlns:a16="http://schemas.microsoft.com/office/drawing/2014/main" id="{9FB7C66C-5DE6-4DF3-81A9-79CCD3BB342C}"/>
              </a:ext>
            </a:extLst>
          </p:cNvPr>
          <p:cNvGrpSpPr/>
          <p:nvPr/>
        </p:nvGrpSpPr>
        <p:grpSpPr>
          <a:xfrm>
            <a:off x="2537697" y="2250723"/>
            <a:ext cx="2394517" cy="2422549"/>
            <a:chOff x="2537697" y="2250723"/>
            <a:chExt cx="2394517" cy="2422549"/>
          </a:xfrm>
        </p:grpSpPr>
        <p:grpSp>
          <p:nvGrpSpPr>
            <p:cNvPr id="10" name="Group 9">
              <a:extLst>
                <a:ext uri="{FF2B5EF4-FFF2-40B4-BE49-F238E27FC236}">
                  <a16:creationId xmlns:a16="http://schemas.microsoft.com/office/drawing/2014/main" id="{D4EF56FB-942D-4AB7-AC6F-85A4569C2A7E}"/>
                </a:ext>
              </a:extLst>
            </p:cNvPr>
            <p:cNvGrpSpPr/>
            <p:nvPr/>
          </p:nvGrpSpPr>
          <p:grpSpPr>
            <a:xfrm>
              <a:off x="2604655" y="2709121"/>
              <a:ext cx="424875" cy="1471468"/>
              <a:chOff x="1394688" y="2503055"/>
              <a:chExt cx="424875" cy="1471468"/>
            </a:xfrm>
          </p:grpSpPr>
          <p:sp>
            <p:nvSpPr>
              <p:cNvPr id="6" name="Flowchart: Connector 5">
                <a:extLst>
                  <a:ext uri="{FF2B5EF4-FFF2-40B4-BE49-F238E27FC236}">
                    <a16:creationId xmlns:a16="http://schemas.microsoft.com/office/drawing/2014/main" id="{7F020247-4E43-4B03-B13B-64019EC2A437}"/>
                  </a:ext>
                </a:extLst>
              </p:cNvPr>
              <p:cNvSpPr/>
              <p:nvPr/>
            </p:nvSpPr>
            <p:spPr>
              <a:xfrm>
                <a:off x="1394689" y="3568123"/>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7" name="Flowchart: Connector 6">
                <a:extLst>
                  <a:ext uri="{FF2B5EF4-FFF2-40B4-BE49-F238E27FC236}">
                    <a16:creationId xmlns:a16="http://schemas.microsoft.com/office/drawing/2014/main" id="{19BFD664-914F-4EFD-B8C8-5DB1FDEEF9EB}"/>
                  </a:ext>
                </a:extLst>
              </p:cNvPr>
              <p:cNvSpPr/>
              <p:nvPr/>
            </p:nvSpPr>
            <p:spPr>
              <a:xfrm>
                <a:off x="1394690" y="3035589"/>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4" name="Flowchart: Connector 3">
                <a:extLst>
                  <a:ext uri="{FF2B5EF4-FFF2-40B4-BE49-F238E27FC236}">
                    <a16:creationId xmlns:a16="http://schemas.microsoft.com/office/drawing/2014/main" id="{EE1369B5-EB94-455F-B250-D2EC24F78744}"/>
                  </a:ext>
                </a:extLst>
              </p:cNvPr>
              <p:cNvSpPr/>
              <p:nvPr/>
            </p:nvSpPr>
            <p:spPr>
              <a:xfrm>
                <a:off x="1394688" y="2503055"/>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grpSp>
        <p:sp>
          <p:nvSpPr>
            <p:cNvPr id="11" name="TextBox 10">
              <a:extLst>
                <a:ext uri="{FF2B5EF4-FFF2-40B4-BE49-F238E27FC236}">
                  <a16:creationId xmlns:a16="http://schemas.microsoft.com/office/drawing/2014/main" id="{773F4DE9-B56F-4097-8310-5325CC4BBBEF}"/>
                </a:ext>
              </a:extLst>
            </p:cNvPr>
            <p:cNvSpPr txBox="1"/>
            <p:nvPr/>
          </p:nvSpPr>
          <p:spPr>
            <a:xfrm>
              <a:off x="3380506" y="2746189"/>
              <a:ext cx="775855" cy="369332"/>
            </a:xfrm>
            <a:prstGeom prst="rect">
              <a:avLst/>
            </a:prstGeom>
            <a:noFill/>
          </p:spPr>
          <p:txBody>
            <a:bodyPr wrap="square" rtlCol="0">
              <a:spAutoFit/>
            </a:bodyPr>
            <a:lstStyle/>
            <a:p>
              <a:r>
                <a:rPr lang="en-US" dirty="0"/>
                <a:t>5</a:t>
              </a:r>
            </a:p>
          </p:txBody>
        </p:sp>
        <p:sp>
          <p:nvSpPr>
            <p:cNvPr id="12" name="TextBox 11">
              <a:extLst>
                <a:ext uri="{FF2B5EF4-FFF2-40B4-BE49-F238E27FC236}">
                  <a16:creationId xmlns:a16="http://schemas.microsoft.com/office/drawing/2014/main" id="{56FFD3C2-2A12-44EA-9CB4-7B6ADC0B3F35}"/>
                </a:ext>
              </a:extLst>
            </p:cNvPr>
            <p:cNvSpPr txBox="1"/>
            <p:nvPr/>
          </p:nvSpPr>
          <p:spPr>
            <a:xfrm>
              <a:off x="3380504" y="3792723"/>
              <a:ext cx="775855" cy="369332"/>
            </a:xfrm>
            <a:prstGeom prst="rect">
              <a:avLst/>
            </a:prstGeom>
            <a:noFill/>
          </p:spPr>
          <p:txBody>
            <a:bodyPr wrap="square" rtlCol="0">
              <a:spAutoFit/>
            </a:bodyPr>
            <a:lstStyle/>
            <a:p>
              <a:r>
                <a:rPr lang="en-US" dirty="0"/>
                <a:t>15</a:t>
              </a:r>
            </a:p>
          </p:txBody>
        </p:sp>
        <p:sp>
          <p:nvSpPr>
            <p:cNvPr id="13" name="TextBox 12">
              <a:extLst>
                <a:ext uri="{FF2B5EF4-FFF2-40B4-BE49-F238E27FC236}">
                  <a16:creationId xmlns:a16="http://schemas.microsoft.com/office/drawing/2014/main" id="{B9F84F87-DE53-4B6D-83DC-C69DB86F2C20}"/>
                </a:ext>
              </a:extLst>
            </p:cNvPr>
            <p:cNvSpPr txBox="1"/>
            <p:nvPr/>
          </p:nvSpPr>
          <p:spPr>
            <a:xfrm>
              <a:off x="3380505" y="3241655"/>
              <a:ext cx="775855" cy="369332"/>
            </a:xfrm>
            <a:prstGeom prst="rect">
              <a:avLst/>
            </a:prstGeom>
            <a:noFill/>
          </p:spPr>
          <p:txBody>
            <a:bodyPr wrap="square" rtlCol="0">
              <a:spAutoFit/>
            </a:bodyPr>
            <a:lstStyle/>
            <a:p>
              <a:r>
                <a:rPr lang="en-US" dirty="0"/>
                <a:t>10</a:t>
              </a:r>
            </a:p>
          </p:txBody>
        </p:sp>
        <p:sp>
          <p:nvSpPr>
            <p:cNvPr id="14" name="TextBox 13">
              <a:extLst>
                <a:ext uri="{FF2B5EF4-FFF2-40B4-BE49-F238E27FC236}">
                  <a16:creationId xmlns:a16="http://schemas.microsoft.com/office/drawing/2014/main" id="{3309B4EF-8F1B-4592-AD1C-5BBF23C29045}"/>
                </a:ext>
              </a:extLst>
            </p:cNvPr>
            <p:cNvSpPr txBox="1"/>
            <p:nvPr/>
          </p:nvSpPr>
          <p:spPr>
            <a:xfrm>
              <a:off x="4156359" y="2749055"/>
              <a:ext cx="775855" cy="369332"/>
            </a:xfrm>
            <a:prstGeom prst="rect">
              <a:avLst/>
            </a:prstGeom>
            <a:noFill/>
          </p:spPr>
          <p:txBody>
            <a:bodyPr wrap="square" rtlCol="0">
              <a:spAutoFit/>
            </a:bodyPr>
            <a:lstStyle/>
            <a:p>
              <a:r>
                <a:rPr lang="en-US" dirty="0"/>
                <a:t>100</a:t>
              </a:r>
            </a:p>
          </p:txBody>
        </p:sp>
        <p:sp>
          <p:nvSpPr>
            <p:cNvPr id="15" name="TextBox 14">
              <a:extLst>
                <a:ext uri="{FF2B5EF4-FFF2-40B4-BE49-F238E27FC236}">
                  <a16:creationId xmlns:a16="http://schemas.microsoft.com/office/drawing/2014/main" id="{4ABA6DA9-51CB-40AD-BB34-AD051D5D6D12}"/>
                </a:ext>
              </a:extLst>
            </p:cNvPr>
            <p:cNvSpPr txBox="1"/>
            <p:nvPr/>
          </p:nvSpPr>
          <p:spPr>
            <a:xfrm>
              <a:off x="4156357" y="3238789"/>
              <a:ext cx="775855" cy="369332"/>
            </a:xfrm>
            <a:prstGeom prst="rect">
              <a:avLst/>
            </a:prstGeom>
            <a:noFill/>
          </p:spPr>
          <p:txBody>
            <a:bodyPr wrap="square" rtlCol="0">
              <a:spAutoFit/>
            </a:bodyPr>
            <a:lstStyle/>
            <a:p>
              <a:r>
                <a:rPr lang="en-US" dirty="0"/>
                <a:t>150</a:t>
              </a:r>
            </a:p>
          </p:txBody>
        </p:sp>
        <p:sp>
          <p:nvSpPr>
            <p:cNvPr id="16" name="TextBox 15">
              <a:extLst>
                <a:ext uri="{FF2B5EF4-FFF2-40B4-BE49-F238E27FC236}">
                  <a16:creationId xmlns:a16="http://schemas.microsoft.com/office/drawing/2014/main" id="{E4A99552-867A-44DE-9455-5F131C7AF500}"/>
                </a:ext>
              </a:extLst>
            </p:cNvPr>
            <p:cNvSpPr txBox="1"/>
            <p:nvPr/>
          </p:nvSpPr>
          <p:spPr>
            <a:xfrm>
              <a:off x="4156357" y="3764412"/>
              <a:ext cx="775855" cy="369332"/>
            </a:xfrm>
            <a:prstGeom prst="rect">
              <a:avLst/>
            </a:prstGeom>
            <a:noFill/>
          </p:spPr>
          <p:txBody>
            <a:bodyPr wrap="square" rtlCol="0">
              <a:spAutoFit/>
            </a:bodyPr>
            <a:lstStyle/>
            <a:p>
              <a:r>
                <a:rPr lang="en-US" dirty="0"/>
                <a:t>200</a:t>
              </a:r>
            </a:p>
          </p:txBody>
        </p:sp>
        <p:sp>
          <p:nvSpPr>
            <p:cNvPr id="17" name="TextBox 16">
              <a:extLst>
                <a:ext uri="{FF2B5EF4-FFF2-40B4-BE49-F238E27FC236}">
                  <a16:creationId xmlns:a16="http://schemas.microsoft.com/office/drawing/2014/main" id="{88689E00-9061-4250-A5EE-51C29620CF2A}"/>
                </a:ext>
              </a:extLst>
            </p:cNvPr>
            <p:cNvSpPr txBox="1"/>
            <p:nvPr/>
          </p:nvSpPr>
          <p:spPr>
            <a:xfrm>
              <a:off x="3029528" y="2272321"/>
              <a:ext cx="1064501" cy="369332"/>
            </a:xfrm>
            <a:prstGeom prst="rect">
              <a:avLst/>
            </a:prstGeom>
            <a:noFill/>
          </p:spPr>
          <p:txBody>
            <a:bodyPr wrap="square" rtlCol="0">
              <a:spAutoFit/>
            </a:bodyPr>
            <a:lstStyle/>
            <a:p>
              <a:pPr algn="ctr"/>
              <a:r>
                <a:rPr lang="en-US" dirty="0"/>
                <a:t>Weight</a:t>
              </a:r>
            </a:p>
          </p:txBody>
        </p:sp>
        <p:sp>
          <p:nvSpPr>
            <p:cNvPr id="18" name="TextBox 17">
              <a:extLst>
                <a:ext uri="{FF2B5EF4-FFF2-40B4-BE49-F238E27FC236}">
                  <a16:creationId xmlns:a16="http://schemas.microsoft.com/office/drawing/2014/main" id="{148A1999-C7B7-43EE-A9CC-DDB093667B14}"/>
                </a:ext>
              </a:extLst>
            </p:cNvPr>
            <p:cNvSpPr txBox="1"/>
            <p:nvPr/>
          </p:nvSpPr>
          <p:spPr>
            <a:xfrm>
              <a:off x="4094029" y="2250723"/>
              <a:ext cx="775855" cy="369332"/>
            </a:xfrm>
            <a:prstGeom prst="rect">
              <a:avLst/>
            </a:prstGeom>
            <a:noFill/>
          </p:spPr>
          <p:txBody>
            <a:bodyPr wrap="square" rtlCol="0">
              <a:spAutoFit/>
            </a:bodyPr>
            <a:lstStyle/>
            <a:p>
              <a:r>
                <a:rPr lang="en-US" dirty="0"/>
                <a:t>Value</a:t>
              </a:r>
            </a:p>
          </p:txBody>
        </p:sp>
        <p:sp>
          <p:nvSpPr>
            <p:cNvPr id="8" name="TextBox 7">
              <a:extLst>
                <a:ext uri="{FF2B5EF4-FFF2-40B4-BE49-F238E27FC236}">
                  <a16:creationId xmlns:a16="http://schemas.microsoft.com/office/drawing/2014/main" id="{71F51B2E-447D-44B9-B9AB-0375CCC1E7B0}"/>
                </a:ext>
              </a:extLst>
            </p:cNvPr>
            <p:cNvSpPr txBox="1"/>
            <p:nvPr/>
          </p:nvSpPr>
          <p:spPr>
            <a:xfrm>
              <a:off x="2537697" y="4303940"/>
              <a:ext cx="1422393" cy="369332"/>
            </a:xfrm>
            <a:prstGeom prst="rect">
              <a:avLst/>
            </a:prstGeom>
            <a:noFill/>
          </p:spPr>
          <p:txBody>
            <a:bodyPr wrap="square" rtlCol="0">
              <a:spAutoFit/>
            </a:bodyPr>
            <a:lstStyle/>
            <a:p>
              <a:r>
                <a:rPr lang="en-US" dirty="0"/>
                <a:t>Bag Size : 25</a:t>
              </a:r>
            </a:p>
          </p:txBody>
        </p:sp>
      </p:grpSp>
    </p:spTree>
    <p:extLst>
      <p:ext uri="{BB962C8B-B14F-4D97-AF65-F5344CB8AC3E}">
        <p14:creationId xmlns:p14="http://schemas.microsoft.com/office/powerpoint/2010/main" val="2288144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2F70-0D92-4D4C-9601-CC5E6718486A}"/>
              </a:ext>
            </a:extLst>
          </p:cNvPr>
          <p:cNvSpPr>
            <a:spLocks noGrp="1"/>
          </p:cNvSpPr>
          <p:nvPr>
            <p:ph type="title"/>
          </p:nvPr>
        </p:nvSpPr>
        <p:spPr/>
        <p:txBody>
          <a:bodyPr/>
          <a:lstStyle/>
          <a:p>
            <a:pPr lvl="0" algn="ctr" eaLnBrk="0" fontAlgn="base" hangingPunct="0">
              <a:spcAft>
                <a:spcPct val="0"/>
              </a:spcAft>
            </a:pPr>
            <a:r>
              <a:rPr lang="en-US" altLang="en-US" b="1" dirty="0"/>
              <a:t>Let’s start with the famous quote by Charles Darwin:</a:t>
            </a:r>
          </a:p>
        </p:txBody>
      </p:sp>
      <p:sp>
        <p:nvSpPr>
          <p:cNvPr id="3" name="Content Placeholder 2">
            <a:extLst>
              <a:ext uri="{FF2B5EF4-FFF2-40B4-BE49-F238E27FC236}">
                <a16:creationId xmlns:a16="http://schemas.microsoft.com/office/drawing/2014/main" id="{E14F486E-70A6-49B6-BBC8-69329681CF76}"/>
              </a:ext>
            </a:extLst>
          </p:cNvPr>
          <p:cNvSpPr>
            <a:spLocks noGrp="1"/>
          </p:cNvSpPr>
          <p:nvPr>
            <p:ph idx="1"/>
          </p:nvPr>
        </p:nvSpPr>
        <p:spPr>
          <a:xfrm>
            <a:off x="838200" y="1825625"/>
            <a:ext cx="4271128" cy="4351338"/>
          </a:xfrm>
        </p:spPr>
        <p:txBody>
          <a:bodyPr/>
          <a:lstStyle/>
          <a:p>
            <a:pPr marL="0" indent="0" algn="just">
              <a:buNone/>
            </a:pPr>
            <a:endParaRPr lang="en-US" altLang="en-US" b="1" i="1" dirty="0">
              <a:latin typeface="Arial" panose="020B0604020202020204" pitchFamily="34" charset="0"/>
            </a:endParaRPr>
          </a:p>
          <a:p>
            <a:pPr marL="0" indent="0" algn="just">
              <a:buNone/>
            </a:pPr>
            <a:endParaRPr lang="en-US" altLang="en-US" b="1" i="1" dirty="0">
              <a:latin typeface="Arial" panose="020B0604020202020204" pitchFamily="34" charset="0"/>
            </a:endParaRPr>
          </a:p>
          <a:p>
            <a:pPr marL="0" indent="0" algn="just">
              <a:buNone/>
            </a:pPr>
            <a:r>
              <a:rPr lang="en-US" altLang="en-US" b="1" i="1" dirty="0">
                <a:latin typeface="Arial" panose="020B0604020202020204" pitchFamily="34" charset="0"/>
              </a:rPr>
              <a:t>“It is not the strongest of the species that survives, nor the most intelligent , but the one most responsive to change</a:t>
            </a:r>
            <a:r>
              <a:rPr lang="en-US" altLang="en-US" i="1" dirty="0">
                <a:latin typeface="Arial" panose="020B0604020202020204" pitchFamily="34" charset="0"/>
              </a:rPr>
              <a:t>.”</a:t>
            </a:r>
          </a:p>
          <a:p>
            <a:pPr marL="0" indent="0" algn="just">
              <a:buNone/>
            </a:pPr>
            <a:endParaRPr lang="en-US" altLang="en-US" i="1" dirty="0">
              <a:latin typeface="Arial" panose="020B0604020202020204" pitchFamily="34" charset="0"/>
            </a:endParaRPr>
          </a:p>
          <a:p>
            <a:pPr marL="0" indent="0" algn="just">
              <a:buNone/>
            </a:pPr>
            <a:endParaRPr lang="en-US" altLang="en-US" i="1" dirty="0">
              <a:latin typeface="Arial" panose="020B0604020202020204" pitchFamily="34" charset="0"/>
            </a:endParaRPr>
          </a:p>
        </p:txBody>
      </p:sp>
      <p:pic>
        <p:nvPicPr>
          <p:cNvPr id="5" name="Picture 4">
            <a:extLst>
              <a:ext uri="{FF2B5EF4-FFF2-40B4-BE49-F238E27FC236}">
                <a16:creationId xmlns:a16="http://schemas.microsoft.com/office/drawing/2014/main" id="{D7CEC9DC-EEEF-4E2C-B694-A0E4F492B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613" y="1690688"/>
            <a:ext cx="3073187" cy="4918840"/>
          </a:xfrm>
          <a:prstGeom prst="rect">
            <a:avLst/>
          </a:prstGeom>
        </p:spPr>
      </p:pic>
    </p:spTree>
    <p:extLst>
      <p:ext uri="{BB962C8B-B14F-4D97-AF65-F5344CB8AC3E}">
        <p14:creationId xmlns:p14="http://schemas.microsoft.com/office/powerpoint/2010/main" val="607925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08908-83C6-41B1-B3C9-ECEF87B2427E}"/>
              </a:ext>
            </a:extLst>
          </p:cNvPr>
          <p:cNvSpPr>
            <a:spLocks noGrp="1"/>
          </p:cNvSpPr>
          <p:nvPr>
            <p:ph type="title"/>
          </p:nvPr>
        </p:nvSpPr>
        <p:spPr/>
        <p:txBody>
          <a:bodyPr/>
          <a:lstStyle/>
          <a:p>
            <a:pPr algn="ctr"/>
            <a:r>
              <a:rPr lang="en-US" b="1" dirty="0"/>
              <a:t>Fitness Evaluation: Fitness Function Or Objective Function</a:t>
            </a:r>
          </a:p>
        </p:txBody>
      </p:sp>
      <p:sp>
        <p:nvSpPr>
          <p:cNvPr id="3" name="Content Placeholder 2">
            <a:extLst>
              <a:ext uri="{FF2B5EF4-FFF2-40B4-BE49-F238E27FC236}">
                <a16:creationId xmlns:a16="http://schemas.microsoft.com/office/drawing/2014/main" id="{3BC12EF0-88B8-407C-9D8E-16F3EC29C3CF}"/>
              </a:ext>
            </a:extLst>
          </p:cNvPr>
          <p:cNvSpPr>
            <a:spLocks noGrp="1"/>
          </p:cNvSpPr>
          <p:nvPr>
            <p:ph idx="1"/>
          </p:nvPr>
        </p:nvSpPr>
        <p:spPr>
          <a:xfrm>
            <a:off x="838200" y="1825625"/>
            <a:ext cx="10515600" cy="4351338"/>
          </a:xfrm>
        </p:spPr>
        <p:txBody>
          <a:bodyPr/>
          <a:lstStyle/>
          <a:p>
            <a:pPr marL="0" indent="0">
              <a:buNone/>
            </a:pPr>
            <a:endParaRPr lang="en-US" dirty="0"/>
          </a:p>
          <a:p>
            <a:pPr marL="0" indent="0">
              <a:buNone/>
            </a:pPr>
            <a:r>
              <a:rPr lang="en-US" dirty="0"/>
              <a:t> </a:t>
            </a:r>
          </a:p>
        </p:txBody>
      </p:sp>
      <p:grpSp>
        <p:nvGrpSpPr>
          <p:cNvPr id="81" name="Group 80">
            <a:extLst>
              <a:ext uri="{FF2B5EF4-FFF2-40B4-BE49-F238E27FC236}">
                <a16:creationId xmlns:a16="http://schemas.microsoft.com/office/drawing/2014/main" id="{821865C4-DD19-48C0-BF4D-905FE1C40CC7}"/>
              </a:ext>
            </a:extLst>
          </p:cNvPr>
          <p:cNvGrpSpPr/>
          <p:nvPr/>
        </p:nvGrpSpPr>
        <p:grpSpPr>
          <a:xfrm>
            <a:off x="838200" y="2217725"/>
            <a:ext cx="2394517" cy="2422549"/>
            <a:chOff x="2537697" y="2250723"/>
            <a:chExt cx="2394517" cy="2422549"/>
          </a:xfrm>
        </p:grpSpPr>
        <p:grpSp>
          <p:nvGrpSpPr>
            <p:cNvPr id="82" name="Group 81">
              <a:extLst>
                <a:ext uri="{FF2B5EF4-FFF2-40B4-BE49-F238E27FC236}">
                  <a16:creationId xmlns:a16="http://schemas.microsoft.com/office/drawing/2014/main" id="{8B01F19E-626B-4A6A-9185-B373E9A33271}"/>
                </a:ext>
              </a:extLst>
            </p:cNvPr>
            <p:cNvGrpSpPr/>
            <p:nvPr/>
          </p:nvGrpSpPr>
          <p:grpSpPr>
            <a:xfrm>
              <a:off x="2604655" y="2709121"/>
              <a:ext cx="424875" cy="1471468"/>
              <a:chOff x="1394688" y="2503055"/>
              <a:chExt cx="424875" cy="1471468"/>
            </a:xfrm>
          </p:grpSpPr>
          <p:sp>
            <p:nvSpPr>
              <p:cNvPr id="92" name="Flowchart: Connector 91">
                <a:extLst>
                  <a:ext uri="{FF2B5EF4-FFF2-40B4-BE49-F238E27FC236}">
                    <a16:creationId xmlns:a16="http://schemas.microsoft.com/office/drawing/2014/main" id="{DB997EB7-B1D0-448D-8331-8A1FD80CFBD0}"/>
                  </a:ext>
                </a:extLst>
              </p:cNvPr>
              <p:cNvSpPr/>
              <p:nvPr/>
            </p:nvSpPr>
            <p:spPr>
              <a:xfrm>
                <a:off x="1394689" y="3568123"/>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a:t>
                </a:r>
              </a:p>
            </p:txBody>
          </p:sp>
          <p:sp>
            <p:nvSpPr>
              <p:cNvPr id="93" name="Flowchart: Connector 92">
                <a:extLst>
                  <a:ext uri="{FF2B5EF4-FFF2-40B4-BE49-F238E27FC236}">
                    <a16:creationId xmlns:a16="http://schemas.microsoft.com/office/drawing/2014/main" id="{EEB54B72-520B-4A8D-ADE5-A92E7B7561E3}"/>
                  </a:ext>
                </a:extLst>
              </p:cNvPr>
              <p:cNvSpPr/>
              <p:nvPr/>
            </p:nvSpPr>
            <p:spPr>
              <a:xfrm>
                <a:off x="1394690" y="3035589"/>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B</a:t>
                </a:r>
              </a:p>
            </p:txBody>
          </p:sp>
          <p:sp>
            <p:nvSpPr>
              <p:cNvPr id="94" name="Flowchart: Connector 93">
                <a:extLst>
                  <a:ext uri="{FF2B5EF4-FFF2-40B4-BE49-F238E27FC236}">
                    <a16:creationId xmlns:a16="http://schemas.microsoft.com/office/drawing/2014/main" id="{20B0B6FE-B7EA-4035-8775-7406D875F6A7}"/>
                  </a:ext>
                </a:extLst>
              </p:cNvPr>
              <p:cNvSpPr/>
              <p:nvPr/>
            </p:nvSpPr>
            <p:spPr>
              <a:xfrm>
                <a:off x="1394688" y="2503055"/>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A</a:t>
                </a:r>
              </a:p>
            </p:txBody>
          </p:sp>
        </p:grpSp>
        <p:sp>
          <p:nvSpPr>
            <p:cNvPr id="83" name="TextBox 82">
              <a:extLst>
                <a:ext uri="{FF2B5EF4-FFF2-40B4-BE49-F238E27FC236}">
                  <a16:creationId xmlns:a16="http://schemas.microsoft.com/office/drawing/2014/main" id="{DA480FDD-E7CD-4E48-940D-732CD74090C6}"/>
                </a:ext>
              </a:extLst>
            </p:cNvPr>
            <p:cNvSpPr txBox="1"/>
            <p:nvPr/>
          </p:nvSpPr>
          <p:spPr>
            <a:xfrm>
              <a:off x="3380506" y="2746189"/>
              <a:ext cx="775855" cy="369332"/>
            </a:xfrm>
            <a:prstGeom prst="rect">
              <a:avLst/>
            </a:prstGeom>
            <a:noFill/>
          </p:spPr>
          <p:txBody>
            <a:bodyPr wrap="square" rtlCol="0">
              <a:spAutoFit/>
            </a:bodyPr>
            <a:lstStyle/>
            <a:p>
              <a:r>
                <a:rPr lang="en-US" dirty="0"/>
                <a:t>5</a:t>
              </a:r>
            </a:p>
          </p:txBody>
        </p:sp>
        <p:sp>
          <p:nvSpPr>
            <p:cNvPr id="84" name="TextBox 83">
              <a:extLst>
                <a:ext uri="{FF2B5EF4-FFF2-40B4-BE49-F238E27FC236}">
                  <a16:creationId xmlns:a16="http://schemas.microsoft.com/office/drawing/2014/main" id="{46732083-55A5-46E5-BB4B-4D97C7FF8899}"/>
                </a:ext>
              </a:extLst>
            </p:cNvPr>
            <p:cNvSpPr txBox="1"/>
            <p:nvPr/>
          </p:nvSpPr>
          <p:spPr>
            <a:xfrm>
              <a:off x="3380504" y="3792723"/>
              <a:ext cx="775855" cy="369332"/>
            </a:xfrm>
            <a:prstGeom prst="rect">
              <a:avLst/>
            </a:prstGeom>
            <a:noFill/>
          </p:spPr>
          <p:txBody>
            <a:bodyPr wrap="square" rtlCol="0">
              <a:spAutoFit/>
            </a:bodyPr>
            <a:lstStyle/>
            <a:p>
              <a:r>
                <a:rPr lang="en-US" dirty="0"/>
                <a:t>15</a:t>
              </a:r>
            </a:p>
          </p:txBody>
        </p:sp>
        <p:sp>
          <p:nvSpPr>
            <p:cNvPr id="85" name="TextBox 84">
              <a:extLst>
                <a:ext uri="{FF2B5EF4-FFF2-40B4-BE49-F238E27FC236}">
                  <a16:creationId xmlns:a16="http://schemas.microsoft.com/office/drawing/2014/main" id="{AA2C6190-D0BD-416E-975A-DA48CCF29087}"/>
                </a:ext>
              </a:extLst>
            </p:cNvPr>
            <p:cNvSpPr txBox="1"/>
            <p:nvPr/>
          </p:nvSpPr>
          <p:spPr>
            <a:xfrm>
              <a:off x="3380505" y="3241655"/>
              <a:ext cx="775855" cy="369332"/>
            </a:xfrm>
            <a:prstGeom prst="rect">
              <a:avLst/>
            </a:prstGeom>
            <a:noFill/>
          </p:spPr>
          <p:txBody>
            <a:bodyPr wrap="square" rtlCol="0">
              <a:spAutoFit/>
            </a:bodyPr>
            <a:lstStyle/>
            <a:p>
              <a:r>
                <a:rPr lang="en-US" dirty="0"/>
                <a:t>10</a:t>
              </a:r>
            </a:p>
          </p:txBody>
        </p:sp>
        <p:sp>
          <p:nvSpPr>
            <p:cNvPr id="86" name="TextBox 85">
              <a:extLst>
                <a:ext uri="{FF2B5EF4-FFF2-40B4-BE49-F238E27FC236}">
                  <a16:creationId xmlns:a16="http://schemas.microsoft.com/office/drawing/2014/main" id="{9C5A9D26-AC02-4038-AD96-46C3C46263E2}"/>
                </a:ext>
              </a:extLst>
            </p:cNvPr>
            <p:cNvSpPr txBox="1"/>
            <p:nvPr/>
          </p:nvSpPr>
          <p:spPr>
            <a:xfrm>
              <a:off x="4156359" y="2749055"/>
              <a:ext cx="775855" cy="369332"/>
            </a:xfrm>
            <a:prstGeom prst="rect">
              <a:avLst/>
            </a:prstGeom>
            <a:noFill/>
          </p:spPr>
          <p:txBody>
            <a:bodyPr wrap="square" rtlCol="0">
              <a:spAutoFit/>
            </a:bodyPr>
            <a:lstStyle/>
            <a:p>
              <a:r>
                <a:rPr lang="en-US" dirty="0"/>
                <a:t>100</a:t>
              </a:r>
            </a:p>
          </p:txBody>
        </p:sp>
        <p:sp>
          <p:nvSpPr>
            <p:cNvPr id="87" name="TextBox 86">
              <a:extLst>
                <a:ext uri="{FF2B5EF4-FFF2-40B4-BE49-F238E27FC236}">
                  <a16:creationId xmlns:a16="http://schemas.microsoft.com/office/drawing/2014/main" id="{C3623EB8-BE8F-4510-AE68-914CE1D2B1D7}"/>
                </a:ext>
              </a:extLst>
            </p:cNvPr>
            <p:cNvSpPr txBox="1"/>
            <p:nvPr/>
          </p:nvSpPr>
          <p:spPr>
            <a:xfrm>
              <a:off x="4156357" y="3238789"/>
              <a:ext cx="775855" cy="369332"/>
            </a:xfrm>
            <a:prstGeom prst="rect">
              <a:avLst/>
            </a:prstGeom>
            <a:noFill/>
          </p:spPr>
          <p:txBody>
            <a:bodyPr wrap="square" rtlCol="0">
              <a:spAutoFit/>
            </a:bodyPr>
            <a:lstStyle/>
            <a:p>
              <a:r>
                <a:rPr lang="en-US" dirty="0"/>
                <a:t>150</a:t>
              </a:r>
            </a:p>
          </p:txBody>
        </p:sp>
        <p:sp>
          <p:nvSpPr>
            <p:cNvPr id="88" name="TextBox 87">
              <a:extLst>
                <a:ext uri="{FF2B5EF4-FFF2-40B4-BE49-F238E27FC236}">
                  <a16:creationId xmlns:a16="http://schemas.microsoft.com/office/drawing/2014/main" id="{540479A5-8684-4E36-8C5A-B1007A6C4585}"/>
                </a:ext>
              </a:extLst>
            </p:cNvPr>
            <p:cNvSpPr txBox="1"/>
            <p:nvPr/>
          </p:nvSpPr>
          <p:spPr>
            <a:xfrm>
              <a:off x="4156357" y="3764412"/>
              <a:ext cx="775855" cy="369332"/>
            </a:xfrm>
            <a:prstGeom prst="rect">
              <a:avLst/>
            </a:prstGeom>
            <a:noFill/>
          </p:spPr>
          <p:txBody>
            <a:bodyPr wrap="square" rtlCol="0">
              <a:spAutoFit/>
            </a:bodyPr>
            <a:lstStyle/>
            <a:p>
              <a:r>
                <a:rPr lang="en-US" dirty="0"/>
                <a:t>200</a:t>
              </a:r>
            </a:p>
          </p:txBody>
        </p:sp>
        <p:sp>
          <p:nvSpPr>
            <p:cNvPr id="89" name="TextBox 88">
              <a:extLst>
                <a:ext uri="{FF2B5EF4-FFF2-40B4-BE49-F238E27FC236}">
                  <a16:creationId xmlns:a16="http://schemas.microsoft.com/office/drawing/2014/main" id="{5301C682-9BAC-43BB-A2BF-B8D9081E0A57}"/>
                </a:ext>
              </a:extLst>
            </p:cNvPr>
            <p:cNvSpPr txBox="1"/>
            <p:nvPr/>
          </p:nvSpPr>
          <p:spPr>
            <a:xfrm>
              <a:off x="3029528" y="2272321"/>
              <a:ext cx="1064501" cy="369332"/>
            </a:xfrm>
            <a:prstGeom prst="rect">
              <a:avLst/>
            </a:prstGeom>
            <a:noFill/>
          </p:spPr>
          <p:txBody>
            <a:bodyPr wrap="square" rtlCol="0">
              <a:spAutoFit/>
            </a:bodyPr>
            <a:lstStyle/>
            <a:p>
              <a:r>
                <a:rPr lang="en-US" dirty="0"/>
                <a:t>Weight</a:t>
              </a:r>
            </a:p>
          </p:txBody>
        </p:sp>
        <p:sp>
          <p:nvSpPr>
            <p:cNvPr id="90" name="TextBox 89">
              <a:extLst>
                <a:ext uri="{FF2B5EF4-FFF2-40B4-BE49-F238E27FC236}">
                  <a16:creationId xmlns:a16="http://schemas.microsoft.com/office/drawing/2014/main" id="{F9BF7EF5-B666-413C-B707-EE311B5B42FB}"/>
                </a:ext>
              </a:extLst>
            </p:cNvPr>
            <p:cNvSpPr txBox="1"/>
            <p:nvPr/>
          </p:nvSpPr>
          <p:spPr>
            <a:xfrm>
              <a:off x="4094029" y="2250723"/>
              <a:ext cx="775855" cy="369332"/>
            </a:xfrm>
            <a:prstGeom prst="rect">
              <a:avLst/>
            </a:prstGeom>
            <a:noFill/>
          </p:spPr>
          <p:txBody>
            <a:bodyPr wrap="square" rtlCol="0">
              <a:spAutoFit/>
            </a:bodyPr>
            <a:lstStyle/>
            <a:p>
              <a:r>
                <a:rPr lang="en-US" dirty="0"/>
                <a:t>Value</a:t>
              </a:r>
            </a:p>
          </p:txBody>
        </p:sp>
        <p:sp>
          <p:nvSpPr>
            <p:cNvPr id="91" name="TextBox 90">
              <a:extLst>
                <a:ext uri="{FF2B5EF4-FFF2-40B4-BE49-F238E27FC236}">
                  <a16:creationId xmlns:a16="http://schemas.microsoft.com/office/drawing/2014/main" id="{FBFB68FF-1C94-4267-A569-3CEDD9D5D8BF}"/>
                </a:ext>
              </a:extLst>
            </p:cNvPr>
            <p:cNvSpPr txBox="1"/>
            <p:nvPr/>
          </p:nvSpPr>
          <p:spPr>
            <a:xfrm>
              <a:off x="2537697" y="4303940"/>
              <a:ext cx="1422393" cy="369332"/>
            </a:xfrm>
            <a:prstGeom prst="rect">
              <a:avLst/>
            </a:prstGeom>
            <a:noFill/>
          </p:spPr>
          <p:txBody>
            <a:bodyPr wrap="square" rtlCol="0">
              <a:spAutoFit/>
            </a:bodyPr>
            <a:lstStyle/>
            <a:p>
              <a:r>
                <a:rPr lang="en-US" dirty="0"/>
                <a:t>Bag Size : 25</a:t>
              </a:r>
            </a:p>
          </p:txBody>
        </p:sp>
      </p:grpSp>
      <p:grpSp>
        <p:nvGrpSpPr>
          <p:cNvPr id="106" name="Group 105">
            <a:extLst>
              <a:ext uri="{FF2B5EF4-FFF2-40B4-BE49-F238E27FC236}">
                <a16:creationId xmlns:a16="http://schemas.microsoft.com/office/drawing/2014/main" id="{B9CDC853-55FB-42D5-8721-E2E0734FD0AD}"/>
              </a:ext>
            </a:extLst>
          </p:cNvPr>
          <p:cNvGrpSpPr/>
          <p:nvPr/>
        </p:nvGrpSpPr>
        <p:grpSpPr>
          <a:xfrm>
            <a:off x="4393052" y="2676123"/>
            <a:ext cx="1710451" cy="2394641"/>
            <a:chOff x="4393052" y="2676123"/>
            <a:chExt cx="1710451" cy="2394641"/>
          </a:xfrm>
        </p:grpSpPr>
        <p:grpSp>
          <p:nvGrpSpPr>
            <p:cNvPr id="100" name="Group 99">
              <a:extLst>
                <a:ext uri="{FF2B5EF4-FFF2-40B4-BE49-F238E27FC236}">
                  <a16:creationId xmlns:a16="http://schemas.microsoft.com/office/drawing/2014/main" id="{D0E9E596-76AC-471A-BFE9-F5941768DB7C}"/>
                </a:ext>
              </a:extLst>
            </p:cNvPr>
            <p:cNvGrpSpPr/>
            <p:nvPr/>
          </p:nvGrpSpPr>
          <p:grpSpPr>
            <a:xfrm>
              <a:off x="4393052" y="2676123"/>
              <a:ext cx="899384" cy="2394641"/>
              <a:chOff x="4393052" y="2676123"/>
              <a:chExt cx="899384" cy="2394641"/>
            </a:xfrm>
          </p:grpSpPr>
          <p:sp>
            <p:nvSpPr>
              <p:cNvPr id="95" name="Oval 94">
                <a:extLst>
                  <a:ext uri="{FF2B5EF4-FFF2-40B4-BE49-F238E27FC236}">
                    <a16:creationId xmlns:a16="http://schemas.microsoft.com/office/drawing/2014/main" id="{096DCEA4-68FA-481E-80D6-89FCC73EF053}"/>
                  </a:ext>
                </a:extLst>
              </p:cNvPr>
              <p:cNvSpPr/>
              <p:nvPr/>
            </p:nvSpPr>
            <p:spPr>
              <a:xfrm>
                <a:off x="4393053" y="2676123"/>
                <a:ext cx="899383" cy="4475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96" name="Oval 95">
                <a:extLst>
                  <a:ext uri="{FF2B5EF4-FFF2-40B4-BE49-F238E27FC236}">
                    <a16:creationId xmlns:a16="http://schemas.microsoft.com/office/drawing/2014/main" id="{FFAA77FC-06AE-44EF-B7B1-058762CE013D}"/>
                  </a:ext>
                </a:extLst>
              </p:cNvPr>
              <p:cNvSpPr/>
              <p:nvPr/>
            </p:nvSpPr>
            <p:spPr>
              <a:xfrm>
                <a:off x="4393053" y="3159187"/>
                <a:ext cx="899383" cy="4623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AB</a:t>
                </a:r>
              </a:p>
            </p:txBody>
          </p:sp>
          <p:sp>
            <p:nvSpPr>
              <p:cNvPr id="97" name="Oval 96">
                <a:extLst>
                  <a:ext uri="{FF2B5EF4-FFF2-40B4-BE49-F238E27FC236}">
                    <a16:creationId xmlns:a16="http://schemas.microsoft.com/office/drawing/2014/main" id="{4A915DBF-7692-4C27-A5C1-4665C7D13A07}"/>
                  </a:ext>
                </a:extLst>
              </p:cNvPr>
              <p:cNvSpPr/>
              <p:nvPr/>
            </p:nvSpPr>
            <p:spPr>
              <a:xfrm>
                <a:off x="4393053" y="3653167"/>
                <a:ext cx="899383" cy="44757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AC</a:t>
                </a:r>
              </a:p>
            </p:txBody>
          </p:sp>
          <p:sp>
            <p:nvSpPr>
              <p:cNvPr id="98" name="Oval 97">
                <a:extLst>
                  <a:ext uri="{FF2B5EF4-FFF2-40B4-BE49-F238E27FC236}">
                    <a16:creationId xmlns:a16="http://schemas.microsoft.com/office/drawing/2014/main" id="{DAAC767B-BA19-46AC-AAFB-DCC01D5E559A}"/>
                  </a:ext>
                </a:extLst>
              </p:cNvPr>
              <p:cNvSpPr/>
              <p:nvPr/>
            </p:nvSpPr>
            <p:spPr>
              <a:xfrm>
                <a:off x="4393053" y="4136231"/>
                <a:ext cx="899383" cy="45146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BC</a:t>
                </a:r>
              </a:p>
            </p:txBody>
          </p:sp>
          <p:sp>
            <p:nvSpPr>
              <p:cNvPr id="99" name="Oval 98">
                <a:extLst>
                  <a:ext uri="{FF2B5EF4-FFF2-40B4-BE49-F238E27FC236}">
                    <a16:creationId xmlns:a16="http://schemas.microsoft.com/office/drawing/2014/main" id="{18C0E4A6-876D-4C9D-A2AF-14969A74CD43}"/>
                  </a:ext>
                </a:extLst>
              </p:cNvPr>
              <p:cNvSpPr/>
              <p:nvPr/>
            </p:nvSpPr>
            <p:spPr>
              <a:xfrm>
                <a:off x="4393052" y="4619295"/>
                <a:ext cx="899384" cy="45146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ABC</a:t>
                </a:r>
              </a:p>
            </p:txBody>
          </p:sp>
        </p:grpSp>
        <p:sp>
          <p:nvSpPr>
            <p:cNvPr id="101" name="TextBox 100">
              <a:extLst>
                <a:ext uri="{FF2B5EF4-FFF2-40B4-BE49-F238E27FC236}">
                  <a16:creationId xmlns:a16="http://schemas.microsoft.com/office/drawing/2014/main" id="{96028CB0-36CD-42A7-AB08-AD0CC3131D13}"/>
                </a:ext>
              </a:extLst>
            </p:cNvPr>
            <p:cNvSpPr txBox="1"/>
            <p:nvPr/>
          </p:nvSpPr>
          <p:spPr>
            <a:xfrm>
              <a:off x="5519883" y="2676123"/>
              <a:ext cx="5761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100</a:t>
              </a:r>
            </a:p>
          </p:txBody>
        </p:sp>
        <p:sp>
          <p:nvSpPr>
            <p:cNvPr id="102" name="TextBox 101">
              <a:extLst>
                <a:ext uri="{FF2B5EF4-FFF2-40B4-BE49-F238E27FC236}">
                  <a16:creationId xmlns:a16="http://schemas.microsoft.com/office/drawing/2014/main" id="{3150AE07-5D7C-4BE4-A7E1-F569CC1875F6}"/>
                </a:ext>
              </a:extLst>
            </p:cNvPr>
            <p:cNvSpPr txBox="1"/>
            <p:nvPr/>
          </p:nvSpPr>
          <p:spPr>
            <a:xfrm>
              <a:off x="5519883" y="3178226"/>
              <a:ext cx="5761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110</a:t>
              </a:r>
            </a:p>
          </p:txBody>
        </p:sp>
        <p:sp>
          <p:nvSpPr>
            <p:cNvPr id="103" name="TextBox 102">
              <a:extLst>
                <a:ext uri="{FF2B5EF4-FFF2-40B4-BE49-F238E27FC236}">
                  <a16:creationId xmlns:a16="http://schemas.microsoft.com/office/drawing/2014/main" id="{40F23003-97D8-4D2F-84D2-38CC3CD26617}"/>
                </a:ext>
              </a:extLst>
            </p:cNvPr>
            <p:cNvSpPr txBox="1"/>
            <p:nvPr/>
          </p:nvSpPr>
          <p:spPr>
            <a:xfrm>
              <a:off x="5527389" y="3659407"/>
              <a:ext cx="5761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101</a:t>
              </a:r>
            </a:p>
          </p:txBody>
        </p:sp>
        <p:sp>
          <p:nvSpPr>
            <p:cNvPr id="104" name="TextBox 103">
              <a:extLst>
                <a:ext uri="{FF2B5EF4-FFF2-40B4-BE49-F238E27FC236}">
                  <a16:creationId xmlns:a16="http://schemas.microsoft.com/office/drawing/2014/main" id="{1EFD7A80-8CF7-49CA-A51C-58C33762A097}"/>
                </a:ext>
              </a:extLst>
            </p:cNvPr>
            <p:cNvSpPr txBox="1"/>
            <p:nvPr/>
          </p:nvSpPr>
          <p:spPr>
            <a:xfrm>
              <a:off x="5518150" y="4147591"/>
              <a:ext cx="5761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011</a:t>
              </a:r>
            </a:p>
          </p:txBody>
        </p:sp>
        <p:sp>
          <p:nvSpPr>
            <p:cNvPr id="105" name="TextBox 104">
              <a:extLst>
                <a:ext uri="{FF2B5EF4-FFF2-40B4-BE49-F238E27FC236}">
                  <a16:creationId xmlns:a16="http://schemas.microsoft.com/office/drawing/2014/main" id="{66E3D7B7-10A0-477B-8229-72BF0A540488}"/>
                </a:ext>
              </a:extLst>
            </p:cNvPr>
            <p:cNvSpPr txBox="1"/>
            <p:nvPr/>
          </p:nvSpPr>
          <p:spPr>
            <a:xfrm>
              <a:off x="5519883" y="4622249"/>
              <a:ext cx="5761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111</a:t>
              </a:r>
            </a:p>
          </p:txBody>
        </p:sp>
      </p:grpSp>
      <p:grpSp>
        <p:nvGrpSpPr>
          <p:cNvPr id="112" name="Group 111">
            <a:extLst>
              <a:ext uri="{FF2B5EF4-FFF2-40B4-BE49-F238E27FC236}">
                <a16:creationId xmlns:a16="http://schemas.microsoft.com/office/drawing/2014/main" id="{87DC0D97-853C-4062-B98B-A427E106025F}"/>
              </a:ext>
            </a:extLst>
          </p:cNvPr>
          <p:cNvGrpSpPr/>
          <p:nvPr/>
        </p:nvGrpSpPr>
        <p:grpSpPr>
          <a:xfrm>
            <a:off x="6362708" y="2676123"/>
            <a:ext cx="578427" cy="2312504"/>
            <a:chOff x="6362708" y="2676123"/>
            <a:chExt cx="578427" cy="2312504"/>
          </a:xfrm>
        </p:grpSpPr>
        <p:sp>
          <p:nvSpPr>
            <p:cNvPr id="107" name="TextBox 106">
              <a:extLst>
                <a:ext uri="{FF2B5EF4-FFF2-40B4-BE49-F238E27FC236}">
                  <a16:creationId xmlns:a16="http://schemas.microsoft.com/office/drawing/2014/main" id="{B9F77A4E-FCC9-4A74-889D-05DFFEB79D58}"/>
                </a:ext>
              </a:extLst>
            </p:cNvPr>
            <p:cNvSpPr txBox="1"/>
            <p:nvPr/>
          </p:nvSpPr>
          <p:spPr>
            <a:xfrm>
              <a:off x="6365021" y="2676123"/>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5</a:t>
              </a:r>
            </a:p>
          </p:txBody>
        </p:sp>
        <p:sp>
          <p:nvSpPr>
            <p:cNvPr id="108" name="TextBox 107">
              <a:extLst>
                <a:ext uri="{FF2B5EF4-FFF2-40B4-BE49-F238E27FC236}">
                  <a16:creationId xmlns:a16="http://schemas.microsoft.com/office/drawing/2014/main" id="{97CF0AF0-BA9C-401C-B832-173E4D416F09}"/>
                </a:ext>
              </a:extLst>
            </p:cNvPr>
            <p:cNvSpPr txBox="1"/>
            <p:nvPr/>
          </p:nvSpPr>
          <p:spPr>
            <a:xfrm>
              <a:off x="6362708" y="3178226"/>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15</a:t>
              </a:r>
            </a:p>
          </p:txBody>
        </p:sp>
        <p:sp>
          <p:nvSpPr>
            <p:cNvPr id="109" name="TextBox 108">
              <a:extLst>
                <a:ext uri="{FF2B5EF4-FFF2-40B4-BE49-F238E27FC236}">
                  <a16:creationId xmlns:a16="http://schemas.microsoft.com/office/drawing/2014/main" id="{51BA2F60-1A7E-4653-8B8F-064241E189CA}"/>
                </a:ext>
              </a:extLst>
            </p:cNvPr>
            <p:cNvSpPr txBox="1"/>
            <p:nvPr/>
          </p:nvSpPr>
          <p:spPr>
            <a:xfrm>
              <a:off x="6362708" y="3653167"/>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20</a:t>
              </a:r>
            </a:p>
          </p:txBody>
        </p:sp>
        <p:sp>
          <p:nvSpPr>
            <p:cNvPr id="110" name="TextBox 109">
              <a:extLst>
                <a:ext uri="{FF2B5EF4-FFF2-40B4-BE49-F238E27FC236}">
                  <a16:creationId xmlns:a16="http://schemas.microsoft.com/office/drawing/2014/main" id="{82ADC422-F9C7-49C8-9370-75CB78676A97}"/>
                </a:ext>
              </a:extLst>
            </p:cNvPr>
            <p:cNvSpPr txBox="1"/>
            <p:nvPr/>
          </p:nvSpPr>
          <p:spPr>
            <a:xfrm>
              <a:off x="6362708" y="4147591"/>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25</a:t>
              </a:r>
            </a:p>
          </p:txBody>
        </p:sp>
        <p:sp>
          <p:nvSpPr>
            <p:cNvPr id="111" name="TextBox 110">
              <a:extLst>
                <a:ext uri="{FF2B5EF4-FFF2-40B4-BE49-F238E27FC236}">
                  <a16:creationId xmlns:a16="http://schemas.microsoft.com/office/drawing/2014/main" id="{5E6784FE-85B1-42C4-A219-ACC3D4F8A0A8}"/>
                </a:ext>
              </a:extLst>
            </p:cNvPr>
            <p:cNvSpPr txBox="1"/>
            <p:nvPr/>
          </p:nvSpPr>
          <p:spPr>
            <a:xfrm>
              <a:off x="6362708" y="4619295"/>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30</a:t>
              </a:r>
            </a:p>
          </p:txBody>
        </p:sp>
      </p:grpSp>
      <p:grpSp>
        <p:nvGrpSpPr>
          <p:cNvPr id="113" name="Group 112">
            <a:extLst>
              <a:ext uri="{FF2B5EF4-FFF2-40B4-BE49-F238E27FC236}">
                <a16:creationId xmlns:a16="http://schemas.microsoft.com/office/drawing/2014/main" id="{EDFD88C0-DD1B-44EA-87FB-C3B6CA71C768}"/>
              </a:ext>
            </a:extLst>
          </p:cNvPr>
          <p:cNvGrpSpPr/>
          <p:nvPr/>
        </p:nvGrpSpPr>
        <p:grpSpPr>
          <a:xfrm>
            <a:off x="7027140" y="2655412"/>
            <a:ext cx="578427" cy="2312504"/>
            <a:chOff x="6362708" y="2676123"/>
            <a:chExt cx="578427" cy="2312504"/>
          </a:xfrm>
        </p:grpSpPr>
        <p:sp>
          <p:nvSpPr>
            <p:cNvPr id="114" name="TextBox 113">
              <a:extLst>
                <a:ext uri="{FF2B5EF4-FFF2-40B4-BE49-F238E27FC236}">
                  <a16:creationId xmlns:a16="http://schemas.microsoft.com/office/drawing/2014/main" id="{DDBCBE57-9A27-4089-B8CC-8BEDD9A3203B}"/>
                </a:ext>
              </a:extLst>
            </p:cNvPr>
            <p:cNvSpPr txBox="1"/>
            <p:nvPr/>
          </p:nvSpPr>
          <p:spPr>
            <a:xfrm>
              <a:off x="6365021" y="2676123"/>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100</a:t>
              </a:r>
            </a:p>
          </p:txBody>
        </p:sp>
        <p:sp>
          <p:nvSpPr>
            <p:cNvPr id="115" name="TextBox 114">
              <a:extLst>
                <a:ext uri="{FF2B5EF4-FFF2-40B4-BE49-F238E27FC236}">
                  <a16:creationId xmlns:a16="http://schemas.microsoft.com/office/drawing/2014/main" id="{1576F056-9239-449E-8BE0-2618DD1C4CF8}"/>
                </a:ext>
              </a:extLst>
            </p:cNvPr>
            <p:cNvSpPr txBox="1"/>
            <p:nvPr/>
          </p:nvSpPr>
          <p:spPr>
            <a:xfrm>
              <a:off x="6362708" y="3178226"/>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250</a:t>
              </a:r>
            </a:p>
          </p:txBody>
        </p:sp>
        <p:sp>
          <p:nvSpPr>
            <p:cNvPr id="116" name="TextBox 115">
              <a:extLst>
                <a:ext uri="{FF2B5EF4-FFF2-40B4-BE49-F238E27FC236}">
                  <a16:creationId xmlns:a16="http://schemas.microsoft.com/office/drawing/2014/main" id="{7FBA5C9B-FE33-4969-9BCF-CC9A819C7237}"/>
                </a:ext>
              </a:extLst>
            </p:cNvPr>
            <p:cNvSpPr txBox="1"/>
            <p:nvPr/>
          </p:nvSpPr>
          <p:spPr>
            <a:xfrm>
              <a:off x="6362708" y="3653167"/>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300</a:t>
              </a:r>
            </a:p>
          </p:txBody>
        </p:sp>
        <p:sp>
          <p:nvSpPr>
            <p:cNvPr id="117" name="TextBox 116">
              <a:extLst>
                <a:ext uri="{FF2B5EF4-FFF2-40B4-BE49-F238E27FC236}">
                  <a16:creationId xmlns:a16="http://schemas.microsoft.com/office/drawing/2014/main" id="{34A24833-9ED0-4C8B-BE11-E758B7DE0265}"/>
                </a:ext>
              </a:extLst>
            </p:cNvPr>
            <p:cNvSpPr txBox="1"/>
            <p:nvPr/>
          </p:nvSpPr>
          <p:spPr>
            <a:xfrm>
              <a:off x="6362708" y="4147591"/>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350</a:t>
              </a:r>
            </a:p>
          </p:txBody>
        </p:sp>
        <p:sp>
          <p:nvSpPr>
            <p:cNvPr id="118" name="TextBox 117">
              <a:extLst>
                <a:ext uri="{FF2B5EF4-FFF2-40B4-BE49-F238E27FC236}">
                  <a16:creationId xmlns:a16="http://schemas.microsoft.com/office/drawing/2014/main" id="{4255C7C3-B7E4-4F7A-A9F2-591AADF9E7CF}"/>
                </a:ext>
              </a:extLst>
            </p:cNvPr>
            <p:cNvSpPr txBox="1"/>
            <p:nvPr/>
          </p:nvSpPr>
          <p:spPr>
            <a:xfrm>
              <a:off x="6362708" y="4619295"/>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400</a:t>
              </a:r>
            </a:p>
          </p:txBody>
        </p:sp>
      </p:grpSp>
      <p:sp>
        <p:nvSpPr>
          <p:cNvPr id="119" name="TextBox 118">
            <a:extLst>
              <a:ext uri="{FF2B5EF4-FFF2-40B4-BE49-F238E27FC236}">
                <a16:creationId xmlns:a16="http://schemas.microsoft.com/office/drawing/2014/main" id="{AA0CF0F9-17E1-410A-8CD5-785E6DD3BC3E}"/>
              </a:ext>
            </a:extLst>
          </p:cNvPr>
          <p:cNvSpPr txBox="1"/>
          <p:nvPr/>
        </p:nvSpPr>
        <p:spPr>
          <a:xfrm>
            <a:off x="6362708" y="2253987"/>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W</a:t>
            </a:r>
          </a:p>
        </p:txBody>
      </p:sp>
      <p:sp>
        <p:nvSpPr>
          <p:cNvPr id="120" name="TextBox 119">
            <a:extLst>
              <a:ext uri="{FF2B5EF4-FFF2-40B4-BE49-F238E27FC236}">
                <a16:creationId xmlns:a16="http://schemas.microsoft.com/office/drawing/2014/main" id="{1930D519-B711-4548-9A7A-1816E49D0D5C}"/>
              </a:ext>
            </a:extLst>
          </p:cNvPr>
          <p:cNvSpPr txBox="1"/>
          <p:nvPr/>
        </p:nvSpPr>
        <p:spPr>
          <a:xfrm>
            <a:off x="7027140" y="2217725"/>
            <a:ext cx="576114" cy="3693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t>P</a:t>
            </a:r>
          </a:p>
        </p:txBody>
      </p:sp>
      <p:cxnSp>
        <p:nvCxnSpPr>
          <p:cNvPr id="122" name="Straight Connector 121">
            <a:extLst>
              <a:ext uri="{FF2B5EF4-FFF2-40B4-BE49-F238E27FC236}">
                <a16:creationId xmlns:a16="http://schemas.microsoft.com/office/drawing/2014/main" id="{C30800F2-E3A3-4790-A757-FEB7959BB2FE}"/>
              </a:ext>
            </a:extLst>
          </p:cNvPr>
          <p:cNvCxnSpPr/>
          <p:nvPr/>
        </p:nvCxnSpPr>
        <p:spPr>
          <a:xfrm>
            <a:off x="6362708" y="2239323"/>
            <a:ext cx="0" cy="3145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B2EA2C7-0ED1-483F-ACC6-7D5C2B9FEA42}"/>
              </a:ext>
            </a:extLst>
          </p:cNvPr>
          <p:cNvCxnSpPr/>
          <p:nvPr/>
        </p:nvCxnSpPr>
        <p:spPr>
          <a:xfrm>
            <a:off x="7039848" y="2253987"/>
            <a:ext cx="0" cy="3145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7ACBF1A-094A-4650-A59D-60016438B786}"/>
              </a:ext>
            </a:extLst>
          </p:cNvPr>
          <p:cNvCxnSpPr/>
          <p:nvPr/>
        </p:nvCxnSpPr>
        <p:spPr>
          <a:xfrm flipH="1">
            <a:off x="4304145" y="2587057"/>
            <a:ext cx="370378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81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08908-83C6-41B1-B3C9-ECEF87B2427E}"/>
              </a:ext>
            </a:extLst>
          </p:cNvPr>
          <p:cNvSpPr>
            <a:spLocks noGrp="1"/>
          </p:cNvSpPr>
          <p:nvPr>
            <p:ph type="title"/>
          </p:nvPr>
        </p:nvSpPr>
        <p:spPr/>
        <p:txBody>
          <a:bodyPr/>
          <a:lstStyle/>
          <a:p>
            <a:pPr algn="ctr"/>
            <a:r>
              <a:rPr lang="en-US" b="1" dirty="0"/>
              <a:t>Fitness Evaluation: Fitness Function Or Objective Function</a:t>
            </a:r>
            <a:endParaRPr lang="en-US" dirty="0"/>
          </a:p>
        </p:txBody>
      </p:sp>
      <p:sp>
        <p:nvSpPr>
          <p:cNvPr id="3" name="Content Placeholder 2">
            <a:extLst>
              <a:ext uri="{FF2B5EF4-FFF2-40B4-BE49-F238E27FC236}">
                <a16:creationId xmlns:a16="http://schemas.microsoft.com/office/drawing/2014/main" id="{3BC12EF0-88B8-407C-9D8E-16F3EC29C3CF}"/>
              </a:ext>
            </a:extLst>
          </p:cNvPr>
          <p:cNvSpPr>
            <a:spLocks noGrp="1"/>
          </p:cNvSpPr>
          <p:nvPr>
            <p:ph idx="1"/>
          </p:nvPr>
        </p:nvSpPr>
        <p:spPr>
          <a:xfrm>
            <a:off x="838200" y="1825625"/>
            <a:ext cx="10515600" cy="4351338"/>
          </a:xfrm>
        </p:spPr>
        <p:txBody>
          <a:bodyPr/>
          <a:lstStyle/>
          <a:p>
            <a:pPr marL="0" indent="0">
              <a:buNone/>
            </a:pPr>
            <a:endParaRPr lang="en-US" dirty="0"/>
          </a:p>
          <a:p>
            <a:pPr marL="0" indent="0">
              <a:buNone/>
            </a:pPr>
            <a:r>
              <a:rPr lang="en-US" dirty="0"/>
              <a:t> </a:t>
            </a:r>
          </a:p>
        </p:txBody>
      </p:sp>
      <p:grpSp>
        <p:nvGrpSpPr>
          <p:cNvPr id="69" name="Group 68">
            <a:extLst>
              <a:ext uri="{FF2B5EF4-FFF2-40B4-BE49-F238E27FC236}">
                <a16:creationId xmlns:a16="http://schemas.microsoft.com/office/drawing/2014/main" id="{E6B970E4-6129-4C60-811B-F23C3170F604}"/>
              </a:ext>
            </a:extLst>
          </p:cNvPr>
          <p:cNvGrpSpPr/>
          <p:nvPr/>
        </p:nvGrpSpPr>
        <p:grpSpPr>
          <a:xfrm>
            <a:off x="1527544" y="2325902"/>
            <a:ext cx="3618346" cy="2787768"/>
            <a:chOff x="1443183" y="2035116"/>
            <a:chExt cx="3618346" cy="2787768"/>
          </a:xfrm>
        </p:grpSpPr>
        <p:sp>
          <p:nvSpPr>
            <p:cNvPr id="5" name="Flowchart: Connector 4">
              <a:extLst>
                <a:ext uri="{FF2B5EF4-FFF2-40B4-BE49-F238E27FC236}">
                  <a16:creationId xmlns:a16="http://schemas.microsoft.com/office/drawing/2014/main" id="{17B8EED2-137D-45F8-BAF1-3A07DA5D7E3D}"/>
                </a:ext>
              </a:extLst>
            </p:cNvPr>
            <p:cNvSpPr/>
            <p:nvPr/>
          </p:nvSpPr>
          <p:spPr>
            <a:xfrm>
              <a:off x="1443183" y="3225800"/>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p>
          </p:txBody>
        </p:sp>
        <p:sp>
          <p:nvSpPr>
            <p:cNvPr id="8" name="Flowchart: Connector 7">
              <a:extLst>
                <a:ext uri="{FF2B5EF4-FFF2-40B4-BE49-F238E27FC236}">
                  <a16:creationId xmlns:a16="http://schemas.microsoft.com/office/drawing/2014/main" id="{02EB3517-99AA-41D8-974D-FD6CD8EEE5D3}"/>
                </a:ext>
              </a:extLst>
            </p:cNvPr>
            <p:cNvSpPr/>
            <p:nvPr/>
          </p:nvSpPr>
          <p:spPr>
            <a:xfrm>
              <a:off x="3348639" y="3159272"/>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4</a:t>
              </a:r>
            </a:p>
          </p:txBody>
        </p:sp>
        <p:grpSp>
          <p:nvGrpSpPr>
            <p:cNvPr id="22" name="Group 21">
              <a:extLst>
                <a:ext uri="{FF2B5EF4-FFF2-40B4-BE49-F238E27FC236}">
                  <a16:creationId xmlns:a16="http://schemas.microsoft.com/office/drawing/2014/main" id="{424F055B-CB9C-4A08-9F99-606D110C807A}"/>
                </a:ext>
              </a:extLst>
            </p:cNvPr>
            <p:cNvGrpSpPr/>
            <p:nvPr/>
          </p:nvGrpSpPr>
          <p:grpSpPr>
            <a:xfrm>
              <a:off x="4622802" y="2035116"/>
              <a:ext cx="438727" cy="2787768"/>
              <a:chOff x="4622802" y="2035116"/>
              <a:chExt cx="438727" cy="2787768"/>
            </a:xfrm>
          </p:grpSpPr>
          <p:sp>
            <p:nvSpPr>
              <p:cNvPr id="9" name="Flowchart: Connector 8">
                <a:extLst>
                  <a:ext uri="{FF2B5EF4-FFF2-40B4-BE49-F238E27FC236}">
                    <a16:creationId xmlns:a16="http://schemas.microsoft.com/office/drawing/2014/main" id="{DC5C3B90-07E2-4F43-A824-E06450D32312}"/>
                  </a:ext>
                </a:extLst>
              </p:cNvPr>
              <p:cNvSpPr/>
              <p:nvPr/>
            </p:nvSpPr>
            <p:spPr>
              <a:xfrm>
                <a:off x="4636656" y="2035116"/>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5</a:t>
                </a:r>
              </a:p>
            </p:txBody>
          </p:sp>
          <p:sp>
            <p:nvSpPr>
              <p:cNvPr id="10" name="Flowchart: Connector 9">
                <a:extLst>
                  <a:ext uri="{FF2B5EF4-FFF2-40B4-BE49-F238E27FC236}">
                    <a16:creationId xmlns:a16="http://schemas.microsoft.com/office/drawing/2014/main" id="{6F4E9728-91E2-49DF-B33B-14D77C0E06F1}"/>
                  </a:ext>
                </a:extLst>
              </p:cNvPr>
              <p:cNvSpPr/>
              <p:nvPr/>
            </p:nvSpPr>
            <p:spPr>
              <a:xfrm>
                <a:off x="4622802" y="4416484"/>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6</a:t>
                </a:r>
              </a:p>
            </p:txBody>
          </p:sp>
        </p:grpSp>
        <p:grpSp>
          <p:nvGrpSpPr>
            <p:cNvPr id="23" name="Group 22">
              <a:extLst>
                <a:ext uri="{FF2B5EF4-FFF2-40B4-BE49-F238E27FC236}">
                  <a16:creationId xmlns:a16="http://schemas.microsoft.com/office/drawing/2014/main" id="{F42011DF-450F-4F52-A1CA-8288218521FE}"/>
                </a:ext>
              </a:extLst>
            </p:cNvPr>
            <p:cNvGrpSpPr/>
            <p:nvPr/>
          </p:nvGrpSpPr>
          <p:grpSpPr>
            <a:xfrm>
              <a:off x="2245590" y="2035116"/>
              <a:ext cx="424874" cy="2787768"/>
              <a:chOff x="1443181" y="2035116"/>
              <a:chExt cx="424874" cy="2787768"/>
            </a:xfrm>
          </p:grpSpPr>
          <p:sp>
            <p:nvSpPr>
              <p:cNvPr id="7" name="Flowchart: Connector 6">
                <a:extLst>
                  <a:ext uri="{FF2B5EF4-FFF2-40B4-BE49-F238E27FC236}">
                    <a16:creationId xmlns:a16="http://schemas.microsoft.com/office/drawing/2014/main" id="{629F22BE-4236-446C-AB30-2E51B4F2A201}"/>
                  </a:ext>
                </a:extLst>
              </p:cNvPr>
              <p:cNvSpPr/>
              <p:nvPr/>
            </p:nvSpPr>
            <p:spPr>
              <a:xfrm>
                <a:off x="1443182" y="2035116"/>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sp>
            <p:nvSpPr>
              <p:cNvPr id="11" name="Flowchart: Connector 10">
                <a:extLst>
                  <a:ext uri="{FF2B5EF4-FFF2-40B4-BE49-F238E27FC236}">
                    <a16:creationId xmlns:a16="http://schemas.microsoft.com/office/drawing/2014/main" id="{53564FA3-4584-4177-89C0-3FF395510B4E}"/>
                  </a:ext>
                </a:extLst>
              </p:cNvPr>
              <p:cNvSpPr/>
              <p:nvPr/>
            </p:nvSpPr>
            <p:spPr>
              <a:xfrm>
                <a:off x="1443181" y="4416484"/>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grpSp>
        <p:cxnSp>
          <p:nvCxnSpPr>
            <p:cNvPr id="13" name="Straight Connector 12">
              <a:extLst>
                <a:ext uri="{FF2B5EF4-FFF2-40B4-BE49-F238E27FC236}">
                  <a16:creationId xmlns:a16="http://schemas.microsoft.com/office/drawing/2014/main" id="{2276F87D-AE39-4F81-A0EC-743703535715}"/>
                </a:ext>
              </a:extLst>
            </p:cNvPr>
            <p:cNvCxnSpPr>
              <a:cxnSpLocks/>
              <a:stCxn id="5" idx="7"/>
              <a:endCxn id="7" idx="4"/>
            </p:cNvCxnSpPr>
            <p:nvPr/>
          </p:nvCxnSpPr>
          <p:spPr>
            <a:xfrm flipV="1">
              <a:off x="1805835" y="2441516"/>
              <a:ext cx="652193" cy="843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6AFADC-42B4-4395-B99E-8FB920E23BEC}"/>
                </a:ext>
              </a:extLst>
            </p:cNvPr>
            <p:cNvCxnSpPr>
              <a:cxnSpLocks/>
              <a:stCxn id="5" idx="5"/>
              <a:endCxn id="11" idx="0"/>
            </p:cNvCxnSpPr>
            <p:nvPr/>
          </p:nvCxnSpPr>
          <p:spPr>
            <a:xfrm>
              <a:off x="1805835" y="3572684"/>
              <a:ext cx="652192" cy="843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3B8510-B57D-4011-980D-64E0CDF68F8B}"/>
                </a:ext>
              </a:extLst>
            </p:cNvPr>
            <p:cNvCxnSpPr>
              <a:cxnSpLocks/>
              <a:stCxn id="7" idx="6"/>
              <a:endCxn id="9" idx="2"/>
            </p:cNvCxnSpPr>
            <p:nvPr/>
          </p:nvCxnSpPr>
          <p:spPr>
            <a:xfrm>
              <a:off x="2670464" y="2238316"/>
              <a:ext cx="1966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5F28CD-D805-44BA-8498-3FA6D9E4E736}"/>
                </a:ext>
              </a:extLst>
            </p:cNvPr>
            <p:cNvCxnSpPr>
              <a:stCxn id="10" idx="0"/>
              <a:endCxn id="9" idx="4"/>
            </p:cNvCxnSpPr>
            <p:nvPr/>
          </p:nvCxnSpPr>
          <p:spPr>
            <a:xfrm flipV="1">
              <a:off x="4835239" y="2441516"/>
              <a:ext cx="13854" cy="1974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64C7E7-5061-4B98-9DDE-8B684C7D6B61}"/>
                </a:ext>
              </a:extLst>
            </p:cNvPr>
            <p:cNvCxnSpPr>
              <a:stCxn id="10" idx="2"/>
              <a:endCxn id="11" idx="6"/>
            </p:cNvCxnSpPr>
            <p:nvPr/>
          </p:nvCxnSpPr>
          <p:spPr>
            <a:xfrm flipH="1">
              <a:off x="2670463" y="4619684"/>
              <a:ext cx="19523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9134FC5-B9FB-48C5-9733-33B48FB318B4}"/>
                </a:ext>
              </a:extLst>
            </p:cNvPr>
            <p:cNvCxnSpPr>
              <a:stCxn id="7" idx="5"/>
              <a:endCxn id="8" idx="1"/>
            </p:cNvCxnSpPr>
            <p:nvPr/>
          </p:nvCxnSpPr>
          <p:spPr>
            <a:xfrm>
              <a:off x="2608243" y="2382000"/>
              <a:ext cx="802617" cy="836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82F042-85CE-4652-A1A6-0C473A7C86D8}"/>
                </a:ext>
              </a:extLst>
            </p:cNvPr>
            <p:cNvCxnSpPr>
              <a:stCxn id="8" idx="3"/>
              <a:endCxn id="11" idx="7"/>
            </p:cNvCxnSpPr>
            <p:nvPr/>
          </p:nvCxnSpPr>
          <p:spPr>
            <a:xfrm flipH="1">
              <a:off x="2608242" y="3506156"/>
              <a:ext cx="802618" cy="969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54A5B10-8DEF-4AC8-9874-4906C555C280}"/>
                </a:ext>
              </a:extLst>
            </p:cNvPr>
            <p:cNvCxnSpPr>
              <a:stCxn id="8" idx="7"/>
              <a:endCxn id="9" idx="3"/>
            </p:cNvCxnSpPr>
            <p:nvPr/>
          </p:nvCxnSpPr>
          <p:spPr>
            <a:xfrm flipV="1">
              <a:off x="3711291" y="2382000"/>
              <a:ext cx="987586" cy="836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92E626D-1AB9-4F43-9DCF-5344A8F1FC16}"/>
                </a:ext>
              </a:extLst>
            </p:cNvPr>
            <p:cNvCxnSpPr>
              <a:stCxn id="8" idx="5"/>
              <a:endCxn id="10" idx="1"/>
            </p:cNvCxnSpPr>
            <p:nvPr/>
          </p:nvCxnSpPr>
          <p:spPr>
            <a:xfrm>
              <a:off x="3711291" y="3506156"/>
              <a:ext cx="973732" cy="96984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839DF53-A422-451D-9BC3-4AF92DCB820D}"/>
              </a:ext>
            </a:extLst>
          </p:cNvPr>
          <p:cNvGrpSpPr/>
          <p:nvPr/>
        </p:nvGrpSpPr>
        <p:grpSpPr>
          <a:xfrm>
            <a:off x="6226114" y="2441516"/>
            <a:ext cx="3715328" cy="2011189"/>
            <a:chOff x="6188364" y="1891765"/>
            <a:chExt cx="3715328" cy="2011189"/>
          </a:xfrm>
        </p:grpSpPr>
        <p:grpSp>
          <p:nvGrpSpPr>
            <p:cNvPr id="63" name="Group 62">
              <a:extLst>
                <a:ext uri="{FF2B5EF4-FFF2-40B4-BE49-F238E27FC236}">
                  <a16:creationId xmlns:a16="http://schemas.microsoft.com/office/drawing/2014/main" id="{FB845149-C295-4DC7-8F38-13D96A95F51D}"/>
                </a:ext>
              </a:extLst>
            </p:cNvPr>
            <p:cNvGrpSpPr/>
            <p:nvPr/>
          </p:nvGrpSpPr>
          <p:grpSpPr>
            <a:xfrm>
              <a:off x="6188364" y="2548645"/>
              <a:ext cx="3302000" cy="1354309"/>
              <a:chOff x="7342909" y="2657394"/>
              <a:chExt cx="3302000" cy="1354309"/>
            </a:xfrm>
          </p:grpSpPr>
          <p:grpSp>
            <p:nvGrpSpPr>
              <p:cNvPr id="43" name="Group 42">
                <a:extLst>
                  <a:ext uri="{FF2B5EF4-FFF2-40B4-BE49-F238E27FC236}">
                    <a16:creationId xmlns:a16="http://schemas.microsoft.com/office/drawing/2014/main" id="{E462514D-997D-4564-BACE-1D774F6BEA89}"/>
                  </a:ext>
                </a:extLst>
              </p:cNvPr>
              <p:cNvGrpSpPr/>
              <p:nvPr/>
            </p:nvGrpSpPr>
            <p:grpSpPr>
              <a:xfrm>
                <a:off x="7342909" y="2657394"/>
                <a:ext cx="919018" cy="1301259"/>
                <a:chOff x="7342909" y="2657394"/>
                <a:chExt cx="919018" cy="1301259"/>
              </a:xfrm>
            </p:grpSpPr>
            <p:sp>
              <p:nvSpPr>
                <p:cNvPr id="39" name="TextBox 38">
                  <a:extLst>
                    <a:ext uri="{FF2B5EF4-FFF2-40B4-BE49-F238E27FC236}">
                      <a16:creationId xmlns:a16="http://schemas.microsoft.com/office/drawing/2014/main" id="{0B5894B4-E8B2-4444-94E3-6C27E5C3AAC1}"/>
                    </a:ext>
                  </a:extLst>
                </p:cNvPr>
                <p:cNvSpPr txBox="1"/>
                <p:nvPr/>
              </p:nvSpPr>
              <p:spPr>
                <a:xfrm>
                  <a:off x="7342909" y="2657394"/>
                  <a:ext cx="919018" cy="369332"/>
                </a:xfrm>
                <a:prstGeom prst="rect">
                  <a:avLst/>
                </a:prstGeom>
                <a:noFill/>
              </p:spPr>
              <p:txBody>
                <a:bodyPr wrap="square" rtlCol="0">
                  <a:spAutoFit/>
                </a:bodyPr>
                <a:lstStyle/>
                <a:p>
                  <a:r>
                    <a:rPr lang="en-US" dirty="0"/>
                    <a:t>Path: 1</a:t>
                  </a:r>
                </a:p>
              </p:txBody>
            </p:sp>
            <p:sp>
              <p:nvSpPr>
                <p:cNvPr id="40" name="TextBox 39">
                  <a:extLst>
                    <a:ext uri="{FF2B5EF4-FFF2-40B4-BE49-F238E27FC236}">
                      <a16:creationId xmlns:a16="http://schemas.microsoft.com/office/drawing/2014/main" id="{D9B3ED81-823D-435B-A8EB-AE93F006A61F}"/>
                    </a:ext>
                  </a:extLst>
                </p:cNvPr>
                <p:cNvSpPr txBox="1"/>
                <p:nvPr/>
              </p:nvSpPr>
              <p:spPr>
                <a:xfrm>
                  <a:off x="7342909" y="2961351"/>
                  <a:ext cx="919018" cy="369332"/>
                </a:xfrm>
                <a:prstGeom prst="rect">
                  <a:avLst/>
                </a:prstGeom>
                <a:noFill/>
              </p:spPr>
              <p:txBody>
                <a:bodyPr wrap="square" rtlCol="0">
                  <a:spAutoFit/>
                </a:bodyPr>
                <a:lstStyle/>
                <a:p>
                  <a:r>
                    <a:rPr lang="en-US" dirty="0"/>
                    <a:t>Path: 2</a:t>
                  </a:r>
                </a:p>
              </p:txBody>
            </p:sp>
            <p:sp>
              <p:nvSpPr>
                <p:cNvPr id="41" name="TextBox 40">
                  <a:extLst>
                    <a:ext uri="{FF2B5EF4-FFF2-40B4-BE49-F238E27FC236}">
                      <a16:creationId xmlns:a16="http://schemas.microsoft.com/office/drawing/2014/main" id="{79BD8856-CAC8-4220-8DC1-159CFCF81E21}"/>
                    </a:ext>
                  </a:extLst>
                </p:cNvPr>
                <p:cNvSpPr txBox="1"/>
                <p:nvPr/>
              </p:nvSpPr>
              <p:spPr>
                <a:xfrm>
                  <a:off x="7342909" y="3278784"/>
                  <a:ext cx="919018" cy="369332"/>
                </a:xfrm>
                <a:prstGeom prst="rect">
                  <a:avLst/>
                </a:prstGeom>
                <a:noFill/>
              </p:spPr>
              <p:txBody>
                <a:bodyPr wrap="square" rtlCol="0">
                  <a:spAutoFit/>
                </a:bodyPr>
                <a:lstStyle/>
                <a:p>
                  <a:r>
                    <a:rPr lang="en-US" dirty="0"/>
                    <a:t>Path: 3</a:t>
                  </a:r>
                </a:p>
              </p:txBody>
            </p:sp>
            <p:sp>
              <p:nvSpPr>
                <p:cNvPr id="42" name="TextBox 41">
                  <a:extLst>
                    <a:ext uri="{FF2B5EF4-FFF2-40B4-BE49-F238E27FC236}">
                      <a16:creationId xmlns:a16="http://schemas.microsoft.com/office/drawing/2014/main" id="{71098198-77BB-435E-8B63-E6AAAD09E9C4}"/>
                    </a:ext>
                  </a:extLst>
                </p:cNvPr>
                <p:cNvSpPr txBox="1"/>
                <p:nvPr/>
              </p:nvSpPr>
              <p:spPr>
                <a:xfrm>
                  <a:off x="7342909" y="3589321"/>
                  <a:ext cx="919018" cy="369332"/>
                </a:xfrm>
                <a:prstGeom prst="rect">
                  <a:avLst/>
                </a:prstGeom>
                <a:noFill/>
              </p:spPr>
              <p:txBody>
                <a:bodyPr wrap="square" rtlCol="0">
                  <a:spAutoFit/>
                </a:bodyPr>
                <a:lstStyle/>
                <a:p>
                  <a:r>
                    <a:rPr lang="en-US" dirty="0"/>
                    <a:t>Path: 4</a:t>
                  </a:r>
                </a:p>
              </p:txBody>
            </p:sp>
          </p:grpSp>
          <p:sp>
            <p:nvSpPr>
              <p:cNvPr id="44" name="TextBox 43">
                <a:extLst>
                  <a:ext uri="{FF2B5EF4-FFF2-40B4-BE49-F238E27FC236}">
                    <a16:creationId xmlns:a16="http://schemas.microsoft.com/office/drawing/2014/main" id="{A0ECD751-EA1E-49BA-B818-9983275AC3DF}"/>
                  </a:ext>
                </a:extLst>
              </p:cNvPr>
              <p:cNvSpPr txBox="1"/>
              <p:nvPr/>
            </p:nvSpPr>
            <p:spPr>
              <a:xfrm>
                <a:off x="8261927" y="2673537"/>
                <a:ext cx="2189018" cy="369332"/>
              </a:xfrm>
              <a:prstGeom prst="rect">
                <a:avLst/>
              </a:prstGeom>
              <a:noFill/>
            </p:spPr>
            <p:txBody>
              <a:bodyPr wrap="square" rtlCol="0">
                <a:spAutoFit/>
              </a:bodyPr>
              <a:lstStyle/>
              <a:p>
                <a:r>
                  <a:rPr lang="en-US" dirty="0"/>
                  <a:t>1 2 5 6 4 3 1</a:t>
                </a:r>
              </a:p>
            </p:txBody>
          </p:sp>
          <p:sp>
            <p:nvSpPr>
              <p:cNvPr id="45" name="TextBox 44">
                <a:extLst>
                  <a:ext uri="{FF2B5EF4-FFF2-40B4-BE49-F238E27FC236}">
                    <a16:creationId xmlns:a16="http://schemas.microsoft.com/office/drawing/2014/main" id="{96684927-B214-432E-B894-017924BCE413}"/>
                  </a:ext>
                </a:extLst>
              </p:cNvPr>
              <p:cNvSpPr txBox="1"/>
              <p:nvPr/>
            </p:nvSpPr>
            <p:spPr>
              <a:xfrm>
                <a:off x="8261927" y="2993140"/>
                <a:ext cx="2189018" cy="369332"/>
              </a:xfrm>
              <a:prstGeom prst="rect">
                <a:avLst/>
              </a:prstGeom>
              <a:noFill/>
            </p:spPr>
            <p:txBody>
              <a:bodyPr wrap="square" rtlCol="0">
                <a:spAutoFit/>
              </a:bodyPr>
              <a:lstStyle/>
              <a:p>
                <a:r>
                  <a:rPr lang="en-US" dirty="0"/>
                  <a:t>1 2 5 4 6 3 1</a:t>
                </a:r>
              </a:p>
            </p:txBody>
          </p:sp>
          <p:sp>
            <p:nvSpPr>
              <p:cNvPr id="46" name="TextBox 45">
                <a:extLst>
                  <a:ext uri="{FF2B5EF4-FFF2-40B4-BE49-F238E27FC236}">
                    <a16:creationId xmlns:a16="http://schemas.microsoft.com/office/drawing/2014/main" id="{2FE09BD3-B043-439E-87C5-48C2F2D75395}"/>
                  </a:ext>
                </a:extLst>
              </p:cNvPr>
              <p:cNvSpPr txBox="1"/>
              <p:nvPr/>
            </p:nvSpPr>
            <p:spPr>
              <a:xfrm>
                <a:off x="8261927" y="3326088"/>
                <a:ext cx="2189018" cy="369332"/>
              </a:xfrm>
              <a:prstGeom prst="rect">
                <a:avLst/>
              </a:prstGeom>
              <a:noFill/>
            </p:spPr>
            <p:txBody>
              <a:bodyPr wrap="square" rtlCol="0">
                <a:spAutoFit/>
              </a:bodyPr>
              <a:lstStyle/>
              <a:p>
                <a:r>
                  <a:rPr lang="en-US" dirty="0"/>
                  <a:t>1 2 4 5 6 3 1</a:t>
                </a:r>
              </a:p>
            </p:txBody>
          </p:sp>
          <p:sp>
            <p:nvSpPr>
              <p:cNvPr id="47" name="TextBox 46">
                <a:extLst>
                  <a:ext uri="{FF2B5EF4-FFF2-40B4-BE49-F238E27FC236}">
                    <a16:creationId xmlns:a16="http://schemas.microsoft.com/office/drawing/2014/main" id="{6E6AB54B-4C53-4318-BE58-51B84784BFF0}"/>
                  </a:ext>
                </a:extLst>
              </p:cNvPr>
              <p:cNvSpPr txBox="1"/>
              <p:nvPr/>
            </p:nvSpPr>
            <p:spPr>
              <a:xfrm>
                <a:off x="8261927" y="3642371"/>
                <a:ext cx="2189018" cy="369332"/>
              </a:xfrm>
              <a:prstGeom prst="rect">
                <a:avLst/>
              </a:prstGeom>
              <a:noFill/>
            </p:spPr>
            <p:txBody>
              <a:bodyPr wrap="square" rtlCol="0">
                <a:spAutoFit/>
              </a:bodyPr>
              <a:lstStyle/>
              <a:p>
                <a:r>
                  <a:rPr lang="en-US" dirty="0"/>
                  <a:t>1 2 5 6 3 4 1</a:t>
                </a:r>
              </a:p>
            </p:txBody>
          </p:sp>
          <p:sp>
            <p:nvSpPr>
              <p:cNvPr id="58" name="TextBox 57">
                <a:extLst>
                  <a:ext uri="{FF2B5EF4-FFF2-40B4-BE49-F238E27FC236}">
                    <a16:creationId xmlns:a16="http://schemas.microsoft.com/office/drawing/2014/main" id="{EAB78B43-E571-4841-9797-9E9A19AB77A4}"/>
                  </a:ext>
                </a:extLst>
              </p:cNvPr>
              <p:cNvSpPr txBox="1"/>
              <p:nvPr/>
            </p:nvSpPr>
            <p:spPr>
              <a:xfrm>
                <a:off x="9725891" y="2673537"/>
                <a:ext cx="919018" cy="369332"/>
              </a:xfrm>
              <a:prstGeom prst="rect">
                <a:avLst/>
              </a:prstGeom>
              <a:noFill/>
            </p:spPr>
            <p:txBody>
              <a:bodyPr wrap="square" rtlCol="0">
                <a:spAutoFit/>
              </a:bodyPr>
              <a:lstStyle/>
              <a:p>
                <a:r>
                  <a:rPr lang="en-US" dirty="0"/>
                  <a:t>44</a:t>
                </a:r>
              </a:p>
            </p:txBody>
          </p:sp>
          <p:sp>
            <p:nvSpPr>
              <p:cNvPr id="60" name="TextBox 59">
                <a:extLst>
                  <a:ext uri="{FF2B5EF4-FFF2-40B4-BE49-F238E27FC236}">
                    <a16:creationId xmlns:a16="http://schemas.microsoft.com/office/drawing/2014/main" id="{5F92F20F-B893-4F6C-9A96-410F1AB2C151}"/>
                  </a:ext>
                </a:extLst>
              </p:cNvPr>
              <p:cNvSpPr txBox="1"/>
              <p:nvPr/>
            </p:nvSpPr>
            <p:spPr>
              <a:xfrm>
                <a:off x="9725891" y="2993140"/>
                <a:ext cx="919018" cy="369332"/>
              </a:xfrm>
              <a:prstGeom prst="rect">
                <a:avLst/>
              </a:prstGeom>
              <a:noFill/>
            </p:spPr>
            <p:txBody>
              <a:bodyPr wrap="square" rtlCol="0">
                <a:spAutoFit/>
              </a:bodyPr>
              <a:lstStyle/>
              <a:p>
                <a:r>
                  <a:rPr lang="en-US" dirty="0"/>
                  <a:t>51</a:t>
                </a:r>
              </a:p>
            </p:txBody>
          </p:sp>
          <p:sp>
            <p:nvSpPr>
              <p:cNvPr id="61" name="TextBox 60">
                <a:extLst>
                  <a:ext uri="{FF2B5EF4-FFF2-40B4-BE49-F238E27FC236}">
                    <a16:creationId xmlns:a16="http://schemas.microsoft.com/office/drawing/2014/main" id="{634F392A-A9D4-478D-8DA5-A6042EFBBEB4}"/>
                  </a:ext>
                </a:extLst>
              </p:cNvPr>
              <p:cNvSpPr txBox="1"/>
              <p:nvPr/>
            </p:nvSpPr>
            <p:spPr>
              <a:xfrm>
                <a:off x="9725891" y="3287288"/>
                <a:ext cx="919018" cy="369332"/>
              </a:xfrm>
              <a:prstGeom prst="rect">
                <a:avLst/>
              </a:prstGeom>
              <a:noFill/>
            </p:spPr>
            <p:txBody>
              <a:bodyPr wrap="square" rtlCol="0">
                <a:spAutoFit/>
              </a:bodyPr>
              <a:lstStyle/>
              <a:p>
                <a:r>
                  <a:rPr lang="en-US" dirty="0"/>
                  <a:t>45</a:t>
                </a:r>
              </a:p>
            </p:txBody>
          </p:sp>
          <p:sp>
            <p:nvSpPr>
              <p:cNvPr id="62" name="TextBox 61">
                <a:extLst>
                  <a:ext uri="{FF2B5EF4-FFF2-40B4-BE49-F238E27FC236}">
                    <a16:creationId xmlns:a16="http://schemas.microsoft.com/office/drawing/2014/main" id="{D0C47F12-1711-4819-BD9E-3CC858C187BA}"/>
                  </a:ext>
                </a:extLst>
              </p:cNvPr>
              <p:cNvSpPr txBox="1"/>
              <p:nvPr/>
            </p:nvSpPr>
            <p:spPr>
              <a:xfrm>
                <a:off x="9725891" y="3631962"/>
                <a:ext cx="919018" cy="369332"/>
              </a:xfrm>
              <a:prstGeom prst="rect">
                <a:avLst/>
              </a:prstGeom>
              <a:noFill/>
            </p:spPr>
            <p:txBody>
              <a:bodyPr wrap="square" rtlCol="0">
                <a:spAutoFit/>
              </a:bodyPr>
              <a:lstStyle/>
              <a:p>
                <a:r>
                  <a:rPr lang="en-US" dirty="0"/>
                  <a:t>40</a:t>
                </a:r>
              </a:p>
            </p:txBody>
          </p:sp>
        </p:grpSp>
        <p:sp>
          <p:nvSpPr>
            <p:cNvPr id="64" name="TextBox 63">
              <a:extLst>
                <a:ext uri="{FF2B5EF4-FFF2-40B4-BE49-F238E27FC236}">
                  <a16:creationId xmlns:a16="http://schemas.microsoft.com/office/drawing/2014/main" id="{2B49E676-4703-47CA-8D2F-00EA4AA034ED}"/>
                </a:ext>
              </a:extLst>
            </p:cNvPr>
            <p:cNvSpPr txBox="1"/>
            <p:nvPr/>
          </p:nvSpPr>
          <p:spPr>
            <a:xfrm>
              <a:off x="8409710" y="1891765"/>
              <a:ext cx="1493982" cy="646331"/>
            </a:xfrm>
            <a:prstGeom prst="rect">
              <a:avLst/>
            </a:prstGeom>
            <a:noFill/>
          </p:spPr>
          <p:txBody>
            <a:bodyPr wrap="square" rtlCol="0">
              <a:spAutoFit/>
            </a:bodyPr>
            <a:lstStyle/>
            <a:p>
              <a:r>
                <a:rPr lang="en-US" dirty="0"/>
                <a:t>Path Length/</a:t>
              </a:r>
            </a:p>
            <a:p>
              <a:r>
                <a:rPr lang="en-US" dirty="0"/>
                <a:t>Fitness Value</a:t>
              </a:r>
            </a:p>
          </p:txBody>
        </p:sp>
        <p:sp>
          <p:nvSpPr>
            <p:cNvPr id="65" name="TextBox 64">
              <a:extLst>
                <a:ext uri="{FF2B5EF4-FFF2-40B4-BE49-F238E27FC236}">
                  <a16:creationId xmlns:a16="http://schemas.microsoft.com/office/drawing/2014/main" id="{47CADA6B-2CFF-41AB-AFB0-147DEA78FF43}"/>
                </a:ext>
              </a:extLst>
            </p:cNvPr>
            <p:cNvSpPr txBox="1"/>
            <p:nvPr/>
          </p:nvSpPr>
          <p:spPr>
            <a:xfrm>
              <a:off x="7190509" y="2026254"/>
              <a:ext cx="919018" cy="369332"/>
            </a:xfrm>
            <a:prstGeom prst="rect">
              <a:avLst/>
            </a:prstGeom>
            <a:noFill/>
          </p:spPr>
          <p:txBody>
            <a:bodyPr wrap="square" rtlCol="0">
              <a:spAutoFit/>
            </a:bodyPr>
            <a:lstStyle/>
            <a:p>
              <a:r>
                <a:rPr lang="en-US" dirty="0"/>
                <a:t>Path</a:t>
              </a:r>
            </a:p>
          </p:txBody>
        </p:sp>
      </p:grpSp>
      <p:cxnSp>
        <p:nvCxnSpPr>
          <p:cNvPr id="71" name="Straight Connector 70">
            <a:extLst>
              <a:ext uri="{FF2B5EF4-FFF2-40B4-BE49-F238E27FC236}">
                <a16:creationId xmlns:a16="http://schemas.microsoft.com/office/drawing/2014/main" id="{BF905D6B-D91A-478D-AC9F-12EB525C1146}"/>
              </a:ext>
            </a:extLst>
          </p:cNvPr>
          <p:cNvCxnSpPr>
            <a:cxnSpLocks/>
          </p:cNvCxnSpPr>
          <p:nvPr/>
        </p:nvCxnSpPr>
        <p:spPr>
          <a:xfrm>
            <a:off x="7145132" y="2334406"/>
            <a:ext cx="0" cy="2559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5F922DA-4959-4C16-9AE3-0787BC01E6BC}"/>
              </a:ext>
            </a:extLst>
          </p:cNvPr>
          <p:cNvCxnSpPr>
            <a:cxnSpLocks/>
          </p:cNvCxnSpPr>
          <p:nvPr/>
        </p:nvCxnSpPr>
        <p:spPr>
          <a:xfrm>
            <a:off x="8447460" y="2334406"/>
            <a:ext cx="0" cy="2568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B88A830-0942-4795-AED2-9C6CBD7554E9}"/>
              </a:ext>
            </a:extLst>
          </p:cNvPr>
          <p:cNvCxnSpPr>
            <a:cxnSpLocks/>
          </p:cNvCxnSpPr>
          <p:nvPr/>
        </p:nvCxnSpPr>
        <p:spPr>
          <a:xfrm flipV="1">
            <a:off x="5948218" y="3064488"/>
            <a:ext cx="4065504" cy="33909"/>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E5F9D49-7AF0-4BAB-A1A8-B063E274651D}"/>
              </a:ext>
            </a:extLst>
          </p:cNvPr>
          <p:cNvSpPr txBox="1"/>
          <p:nvPr/>
        </p:nvSpPr>
        <p:spPr>
          <a:xfrm>
            <a:off x="1847604" y="4184224"/>
            <a:ext cx="521755" cy="369332"/>
          </a:xfrm>
          <a:prstGeom prst="rect">
            <a:avLst/>
          </a:prstGeom>
          <a:noFill/>
        </p:spPr>
        <p:txBody>
          <a:bodyPr wrap="square" rtlCol="0">
            <a:spAutoFit/>
          </a:bodyPr>
          <a:lstStyle/>
          <a:p>
            <a:r>
              <a:rPr lang="en-US" dirty="0"/>
              <a:t>5</a:t>
            </a:r>
          </a:p>
        </p:txBody>
      </p:sp>
      <p:sp>
        <p:nvSpPr>
          <p:cNvPr id="48" name="TextBox 47">
            <a:extLst>
              <a:ext uri="{FF2B5EF4-FFF2-40B4-BE49-F238E27FC236}">
                <a16:creationId xmlns:a16="http://schemas.microsoft.com/office/drawing/2014/main" id="{F732FDAB-9E23-40C9-83B7-4F6FA2B55CEB}"/>
              </a:ext>
            </a:extLst>
          </p:cNvPr>
          <p:cNvSpPr txBox="1"/>
          <p:nvPr/>
        </p:nvSpPr>
        <p:spPr>
          <a:xfrm>
            <a:off x="4899191" y="3544626"/>
            <a:ext cx="521755" cy="369332"/>
          </a:xfrm>
          <a:prstGeom prst="rect">
            <a:avLst/>
          </a:prstGeom>
          <a:noFill/>
        </p:spPr>
        <p:txBody>
          <a:bodyPr wrap="square" rtlCol="0">
            <a:spAutoFit/>
          </a:bodyPr>
          <a:lstStyle/>
          <a:p>
            <a:r>
              <a:rPr lang="en-US" dirty="0"/>
              <a:t>8</a:t>
            </a:r>
          </a:p>
        </p:txBody>
      </p:sp>
      <p:sp>
        <p:nvSpPr>
          <p:cNvPr id="49" name="TextBox 48">
            <a:extLst>
              <a:ext uri="{FF2B5EF4-FFF2-40B4-BE49-F238E27FC236}">
                <a16:creationId xmlns:a16="http://schemas.microsoft.com/office/drawing/2014/main" id="{81FC37F9-C3EF-4885-BC89-700F27032A0A}"/>
              </a:ext>
            </a:extLst>
          </p:cNvPr>
          <p:cNvSpPr txBox="1"/>
          <p:nvPr/>
        </p:nvSpPr>
        <p:spPr>
          <a:xfrm>
            <a:off x="3015788" y="2832722"/>
            <a:ext cx="521755" cy="369332"/>
          </a:xfrm>
          <a:prstGeom prst="rect">
            <a:avLst/>
          </a:prstGeom>
          <a:noFill/>
        </p:spPr>
        <p:txBody>
          <a:bodyPr wrap="square" rtlCol="0">
            <a:spAutoFit/>
          </a:bodyPr>
          <a:lstStyle/>
          <a:p>
            <a:r>
              <a:rPr lang="en-US" dirty="0"/>
              <a:t>6</a:t>
            </a:r>
          </a:p>
        </p:txBody>
      </p:sp>
      <p:sp>
        <p:nvSpPr>
          <p:cNvPr id="50" name="TextBox 49">
            <a:extLst>
              <a:ext uri="{FF2B5EF4-FFF2-40B4-BE49-F238E27FC236}">
                <a16:creationId xmlns:a16="http://schemas.microsoft.com/office/drawing/2014/main" id="{F37B16BA-1568-4B66-AF21-1B896D7BE3E1}"/>
              </a:ext>
            </a:extLst>
          </p:cNvPr>
          <p:cNvSpPr txBox="1"/>
          <p:nvPr/>
        </p:nvSpPr>
        <p:spPr>
          <a:xfrm>
            <a:off x="3044233" y="4183773"/>
            <a:ext cx="521755" cy="369332"/>
          </a:xfrm>
          <a:prstGeom prst="rect">
            <a:avLst/>
          </a:prstGeom>
          <a:noFill/>
        </p:spPr>
        <p:txBody>
          <a:bodyPr wrap="square" rtlCol="0">
            <a:spAutoFit/>
          </a:bodyPr>
          <a:lstStyle/>
          <a:p>
            <a:r>
              <a:rPr lang="en-US" dirty="0"/>
              <a:t>7</a:t>
            </a:r>
          </a:p>
        </p:txBody>
      </p:sp>
      <p:sp>
        <p:nvSpPr>
          <p:cNvPr id="51" name="TextBox 50">
            <a:extLst>
              <a:ext uri="{FF2B5EF4-FFF2-40B4-BE49-F238E27FC236}">
                <a16:creationId xmlns:a16="http://schemas.microsoft.com/office/drawing/2014/main" id="{D0F62487-E5D1-4E0F-8260-767A8EC3596B}"/>
              </a:ext>
            </a:extLst>
          </p:cNvPr>
          <p:cNvSpPr txBox="1"/>
          <p:nvPr/>
        </p:nvSpPr>
        <p:spPr>
          <a:xfrm>
            <a:off x="1893733" y="2929873"/>
            <a:ext cx="521755" cy="369332"/>
          </a:xfrm>
          <a:prstGeom prst="rect">
            <a:avLst/>
          </a:prstGeom>
          <a:noFill/>
        </p:spPr>
        <p:txBody>
          <a:bodyPr wrap="square" rtlCol="0">
            <a:spAutoFit/>
          </a:bodyPr>
          <a:lstStyle/>
          <a:p>
            <a:r>
              <a:rPr lang="en-US" dirty="0"/>
              <a:t>4</a:t>
            </a:r>
          </a:p>
        </p:txBody>
      </p:sp>
      <p:sp>
        <p:nvSpPr>
          <p:cNvPr id="52" name="TextBox 51">
            <a:extLst>
              <a:ext uri="{FF2B5EF4-FFF2-40B4-BE49-F238E27FC236}">
                <a16:creationId xmlns:a16="http://schemas.microsoft.com/office/drawing/2014/main" id="{0C2FF5FD-2ED8-41D5-B8CB-1355AA6CC60C}"/>
              </a:ext>
            </a:extLst>
          </p:cNvPr>
          <p:cNvSpPr txBox="1"/>
          <p:nvPr/>
        </p:nvSpPr>
        <p:spPr>
          <a:xfrm>
            <a:off x="3412591" y="2163777"/>
            <a:ext cx="521755" cy="369332"/>
          </a:xfrm>
          <a:prstGeom prst="rect">
            <a:avLst/>
          </a:prstGeom>
          <a:noFill/>
        </p:spPr>
        <p:txBody>
          <a:bodyPr wrap="square" rtlCol="0">
            <a:spAutoFit/>
          </a:bodyPr>
          <a:lstStyle/>
          <a:p>
            <a:r>
              <a:rPr lang="en-US" dirty="0"/>
              <a:t>9</a:t>
            </a:r>
          </a:p>
        </p:txBody>
      </p:sp>
      <p:sp>
        <p:nvSpPr>
          <p:cNvPr id="53" name="TextBox 52">
            <a:extLst>
              <a:ext uri="{FF2B5EF4-FFF2-40B4-BE49-F238E27FC236}">
                <a16:creationId xmlns:a16="http://schemas.microsoft.com/office/drawing/2014/main" id="{66EC2CA3-F6E3-46F0-9D5E-59F26DD71BA3}"/>
              </a:ext>
            </a:extLst>
          </p:cNvPr>
          <p:cNvSpPr txBox="1"/>
          <p:nvPr/>
        </p:nvSpPr>
        <p:spPr>
          <a:xfrm>
            <a:off x="3412592" y="4937508"/>
            <a:ext cx="521755" cy="369332"/>
          </a:xfrm>
          <a:prstGeom prst="rect">
            <a:avLst/>
          </a:prstGeom>
          <a:noFill/>
        </p:spPr>
        <p:txBody>
          <a:bodyPr wrap="square" rtlCol="0">
            <a:spAutoFit/>
          </a:bodyPr>
          <a:lstStyle/>
          <a:p>
            <a:r>
              <a:rPr lang="en-US" dirty="0"/>
              <a:t>10</a:t>
            </a:r>
          </a:p>
        </p:txBody>
      </p:sp>
      <p:sp>
        <p:nvSpPr>
          <p:cNvPr id="54" name="TextBox 53">
            <a:extLst>
              <a:ext uri="{FF2B5EF4-FFF2-40B4-BE49-F238E27FC236}">
                <a16:creationId xmlns:a16="http://schemas.microsoft.com/office/drawing/2014/main" id="{FC43E640-3256-44FF-97FF-51010E1D7B55}"/>
              </a:ext>
            </a:extLst>
          </p:cNvPr>
          <p:cNvSpPr txBox="1"/>
          <p:nvPr/>
        </p:nvSpPr>
        <p:spPr>
          <a:xfrm>
            <a:off x="3938026" y="4178212"/>
            <a:ext cx="521755" cy="369332"/>
          </a:xfrm>
          <a:prstGeom prst="rect">
            <a:avLst/>
          </a:prstGeom>
          <a:noFill/>
        </p:spPr>
        <p:txBody>
          <a:bodyPr wrap="square" rtlCol="0">
            <a:spAutoFit/>
          </a:bodyPr>
          <a:lstStyle/>
          <a:p>
            <a:r>
              <a:rPr lang="en-US" dirty="0"/>
              <a:t>11</a:t>
            </a:r>
          </a:p>
        </p:txBody>
      </p:sp>
      <p:sp>
        <p:nvSpPr>
          <p:cNvPr id="55" name="TextBox 54">
            <a:extLst>
              <a:ext uri="{FF2B5EF4-FFF2-40B4-BE49-F238E27FC236}">
                <a16:creationId xmlns:a16="http://schemas.microsoft.com/office/drawing/2014/main" id="{608B5903-B558-48FE-8824-71CF4D4562AA}"/>
              </a:ext>
            </a:extLst>
          </p:cNvPr>
          <p:cNvSpPr txBox="1"/>
          <p:nvPr/>
        </p:nvSpPr>
        <p:spPr>
          <a:xfrm>
            <a:off x="3794251" y="2832722"/>
            <a:ext cx="521755" cy="369332"/>
          </a:xfrm>
          <a:prstGeom prst="rect">
            <a:avLst/>
          </a:prstGeom>
          <a:noFill/>
        </p:spPr>
        <p:txBody>
          <a:bodyPr wrap="square" rtlCol="0">
            <a:spAutoFit/>
          </a:bodyPr>
          <a:lstStyle/>
          <a:p>
            <a:r>
              <a:rPr lang="en-US" dirty="0"/>
              <a:t>12</a:t>
            </a:r>
          </a:p>
        </p:txBody>
      </p:sp>
      <p:cxnSp>
        <p:nvCxnSpPr>
          <p:cNvPr id="14" name="Straight Connector 13">
            <a:extLst>
              <a:ext uri="{FF2B5EF4-FFF2-40B4-BE49-F238E27FC236}">
                <a16:creationId xmlns:a16="http://schemas.microsoft.com/office/drawing/2014/main" id="{9F53BBD0-5E33-4D4E-A362-A8252D58F416}"/>
              </a:ext>
            </a:extLst>
          </p:cNvPr>
          <p:cNvCxnSpPr>
            <a:cxnSpLocks/>
            <a:stCxn id="5" idx="6"/>
            <a:endCxn id="8" idx="2"/>
          </p:cNvCxnSpPr>
          <p:nvPr/>
        </p:nvCxnSpPr>
        <p:spPr>
          <a:xfrm flipV="1">
            <a:off x="1952417" y="3653258"/>
            <a:ext cx="1480583" cy="66528"/>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33F45BD-70B5-48F8-AED4-D70CD8439EA5}"/>
              </a:ext>
            </a:extLst>
          </p:cNvPr>
          <p:cNvSpPr txBox="1"/>
          <p:nvPr/>
        </p:nvSpPr>
        <p:spPr>
          <a:xfrm>
            <a:off x="2480168" y="3396183"/>
            <a:ext cx="631596"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245421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8FE3-A069-401C-8691-F1922F9C9B2E}"/>
              </a:ext>
            </a:extLst>
          </p:cNvPr>
          <p:cNvSpPr>
            <a:spLocks noGrp="1"/>
          </p:cNvSpPr>
          <p:nvPr>
            <p:ph type="title"/>
          </p:nvPr>
        </p:nvSpPr>
        <p:spPr/>
        <p:txBody>
          <a:bodyPr/>
          <a:lstStyle/>
          <a:p>
            <a:pPr algn="ctr"/>
            <a:r>
              <a:rPr lang="en-US" b="1" dirty="0"/>
              <a:t>Tournament Selection Method</a:t>
            </a:r>
          </a:p>
        </p:txBody>
      </p:sp>
      <p:grpSp>
        <p:nvGrpSpPr>
          <p:cNvPr id="75" name="Group 74">
            <a:extLst>
              <a:ext uri="{FF2B5EF4-FFF2-40B4-BE49-F238E27FC236}">
                <a16:creationId xmlns:a16="http://schemas.microsoft.com/office/drawing/2014/main" id="{2FF5C819-F5A1-4B44-9F41-DA2B9C1835CB}"/>
              </a:ext>
            </a:extLst>
          </p:cNvPr>
          <p:cNvGrpSpPr/>
          <p:nvPr/>
        </p:nvGrpSpPr>
        <p:grpSpPr>
          <a:xfrm>
            <a:off x="3997097" y="1690688"/>
            <a:ext cx="7356703" cy="4426027"/>
            <a:chOff x="1006759" y="2038813"/>
            <a:chExt cx="7356703" cy="4426027"/>
          </a:xfrm>
        </p:grpSpPr>
        <p:sp>
          <p:nvSpPr>
            <p:cNvPr id="32" name="Flowchart: Connector 31">
              <a:extLst>
                <a:ext uri="{FF2B5EF4-FFF2-40B4-BE49-F238E27FC236}">
                  <a16:creationId xmlns:a16="http://schemas.microsoft.com/office/drawing/2014/main" id="{F7B9D0C6-D60A-4D18-810A-86B06CC395F2}"/>
                </a:ext>
              </a:extLst>
            </p:cNvPr>
            <p:cNvSpPr/>
            <p:nvPr/>
          </p:nvSpPr>
          <p:spPr>
            <a:xfrm>
              <a:off x="1006759" y="5483977"/>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33" name="Flowchart: Connector 32">
              <a:extLst>
                <a:ext uri="{FF2B5EF4-FFF2-40B4-BE49-F238E27FC236}">
                  <a16:creationId xmlns:a16="http://schemas.microsoft.com/office/drawing/2014/main" id="{BDCD76D4-2C3C-4196-B8F2-DCB28E46E6BF}"/>
                </a:ext>
              </a:extLst>
            </p:cNvPr>
            <p:cNvSpPr/>
            <p:nvPr/>
          </p:nvSpPr>
          <p:spPr>
            <a:xfrm>
              <a:off x="1976572" y="5483975"/>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a:t>
              </a:r>
            </a:p>
          </p:txBody>
        </p:sp>
        <p:sp>
          <p:nvSpPr>
            <p:cNvPr id="34" name="Flowchart: Connector 33">
              <a:extLst>
                <a:ext uri="{FF2B5EF4-FFF2-40B4-BE49-F238E27FC236}">
                  <a16:creationId xmlns:a16="http://schemas.microsoft.com/office/drawing/2014/main" id="{08DF0C6B-F83C-4434-9058-8AB1021F744C}"/>
                </a:ext>
              </a:extLst>
            </p:cNvPr>
            <p:cNvSpPr/>
            <p:nvPr/>
          </p:nvSpPr>
          <p:spPr>
            <a:xfrm>
              <a:off x="2946385" y="5483975"/>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35" name="Flowchart: Connector 34">
              <a:extLst>
                <a:ext uri="{FF2B5EF4-FFF2-40B4-BE49-F238E27FC236}">
                  <a16:creationId xmlns:a16="http://schemas.microsoft.com/office/drawing/2014/main" id="{065EE28F-5980-4C5F-84C6-A5206868B9EB}"/>
                </a:ext>
              </a:extLst>
            </p:cNvPr>
            <p:cNvSpPr/>
            <p:nvPr/>
          </p:nvSpPr>
          <p:spPr>
            <a:xfrm>
              <a:off x="3916198" y="5483975"/>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
              </a:r>
            </a:p>
          </p:txBody>
        </p:sp>
        <p:sp>
          <p:nvSpPr>
            <p:cNvPr id="36" name="Flowchart: Connector 35">
              <a:extLst>
                <a:ext uri="{FF2B5EF4-FFF2-40B4-BE49-F238E27FC236}">
                  <a16:creationId xmlns:a16="http://schemas.microsoft.com/office/drawing/2014/main" id="{0F9B3CD8-1E57-4787-8BAC-41E5CAED97C0}"/>
                </a:ext>
              </a:extLst>
            </p:cNvPr>
            <p:cNvSpPr/>
            <p:nvPr/>
          </p:nvSpPr>
          <p:spPr>
            <a:xfrm>
              <a:off x="4886011" y="5483974"/>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a:t>
              </a:r>
            </a:p>
          </p:txBody>
        </p:sp>
        <p:sp>
          <p:nvSpPr>
            <p:cNvPr id="37" name="Flowchart: Connector 36">
              <a:extLst>
                <a:ext uri="{FF2B5EF4-FFF2-40B4-BE49-F238E27FC236}">
                  <a16:creationId xmlns:a16="http://schemas.microsoft.com/office/drawing/2014/main" id="{CF9071A4-C79D-4F92-8B51-5647D08CAAC0}"/>
                </a:ext>
              </a:extLst>
            </p:cNvPr>
            <p:cNvSpPr/>
            <p:nvPr/>
          </p:nvSpPr>
          <p:spPr>
            <a:xfrm>
              <a:off x="7795450" y="5483971"/>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H</a:t>
              </a:r>
            </a:p>
          </p:txBody>
        </p:sp>
        <p:sp>
          <p:nvSpPr>
            <p:cNvPr id="39" name="Flowchart: Connector 38">
              <a:extLst>
                <a:ext uri="{FF2B5EF4-FFF2-40B4-BE49-F238E27FC236}">
                  <a16:creationId xmlns:a16="http://schemas.microsoft.com/office/drawing/2014/main" id="{49EDAC92-695D-47D4-B816-8E4749B5F0C8}"/>
                </a:ext>
              </a:extLst>
            </p:cNvPr>
            <p:cNvSpPr/>
            <p:nvPr/>
          </p:nvSpPr>
          <p:spPr>
            <a:xfrm>
              <a:off x="6825637" y="5483972"/>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a:t>
              </a:r>
            </a:p>
          </p:txBody>
        </p:sp>
        <p:sp>
          <p:nvSpPr>
            <p:cNvPr id="40" name="Flowchart: Connector 39">
              <a:extLst>
                <a:ext uri="{FF2B5EF4-FFF2-40B4-BE49-F238E27FC236}">
                  <a16:creationId xmlns:a16="http://schemas.microsoft.com/office/drawing/2014/main" id="{530B2719-0FF2-4338-A410-B57B0AAB2FAA}"/>
                </a:ext>
              </a:extLst>
            </p:cNvPr>
            <p:cNvSpPr/>
            <p:nvPr/>
          </p:nvSpPr>
          <p:spPr>
            <a:xfrm>
              <a:off x="5855824" y="5483973"/>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a:t>
              </a:r>
            </a:p>
          </p:txBody>
        </p:sp>
        <p:sp>
          <p:nvSpPr>
            <p:cNvPr id="41" name="Flowchart: Connector 40">
              <a:extLst>
                <a:ext uri="{FF2B5EF4-FFF2-40B4-BE49-F238E27FC236}">
                  <a16:creationId xmlns:a16="http://schemas.microsoft.com/office/drawing/2014/main" id="{AFB07F0F-996E-4BEC-A760-8D8711CA210A}"/>
                </a:ext>
              </a:extLst>
            </p:cNvPr>
            <p:cNvSpPr/>
            <p:nvPr/>
          </p:nvSpPr>
          <p:spPr>
            <a:xfrm>
              <a:off x="1542473" y="4283249"/>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2" name="Flowchart: Connector 41">
              <a:extLst>
                <a:ext uri="{FF2B5EF4-FFF2-40B4-BE49-F238E27FC236}">
                  <a16:creationId xmlns:a16="http://schemas.microsoft.com/office/drawing/2014/main" id="{752BF7F6-65CA-43FB-8E62-DAFEB6610264}"/>
                </a:ext>
              </a:extLst>
            </p:cNvPr>
            <p:cNvSpPr/>
            <p:nvPr/>
          </p:nvSpPr>
          <p:spPr>
            <a:xfrm>
              <a:off x="3482099" y="4282036"/>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t>
              </a:r>
            </a:p>
          </p:txBody>
        </p:sp>
        <p:sp>
          <p:nvSpPr>
            <p:cNvPr id="43" name="Flowchart: Connector 42">
              <a:extLst>
                <a:ext uri="{FF2B5EF4-FFF2-40B4-BE49-F238E27FC236}">
                  <a16:creationId xmlns:a16="http://schemas.microsoft.com/office/drawing/2014/main" id="{F1A39D1A-D297-448C-A905-680679184262}"/>
                </a:ext>
              </a:extLst>
            </p:cNvPr>
            <p:cNvSpPr/>
            <p:nvPr/>
          </p:nvSpPr>
          <p:spPr>
            <a:xfrm>
              <a:off x="5421725" y="4282035"/>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a:t>
              </a:r>
            </a:p>
          </p:txBody>
        </p:sp>
        <p:sp>
          <p:nvSpPr>
            <p:cNvPr id="44" name="Flowchart: Connector 43">
              <a:extLst>
                <a:ext uri="{FF2B5EF4-FFF2-40B4-BE49-F238E27FC236}">
                  <a16:creationId xmlns:a16="http://schemas.microsoft.com/office/drawing/2014/main" id="{FB672699-310E-4F1E-8AC3-D90476786AA2}"/>
                </a:ext>
              </a:extLst>
            </p:cNvPr>
            <p:cNvSpPr/>
            <p:nvPr/>
          </p:nvSpPr>
          <p:spPr>
            <a:xfrm>
              <a:off x="7361351" y="4282035"/>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a:t>
              </a:r>
            </a:p>
          </p:txBody>
        </p:sp>
        <p:sp>
          <p:nvSpPr>
            <p:cNvPr id="45" name="Flowchart: Connector 44">
              <a:extLst>
                <a:ext uri="{FF2B5EF4-FFF2-40B4-BE49-F238E27FC236}">
                  <a16:creationId xmlns:a16="http://schemas.microsoft.com/office/drawing/2014/main" id="{9BC61FE4-76D9-4962-A434-DFD0F74F9CE6}"/>
                </a:ext>
              </a:extLst>
            </p:cNvPr>
            <p:cNvSpPr/>
            <p:nvPr/>
          </p:nvSpPr>
          <p:spPr>
            <a:xfrm>
              <a:off x="2512286" y="3169168"/>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a:t>
              </a:r>
            </a:p>
          </p:txBody>
        </p:sp>
        <p:sp>
          <p:nvSpPr>
            <p:cNvPr id="46" name="Flowchart: Connector 45">
              <a:extLst>
                <a:ext uri="{FF2B5EF4-FFF2-40B4-BE49-F238E27FC236}">
                  <a16:creationId xmlns:a16="http://schemas.microsoft.com/office/drawing/2014/main" id="{639BDA6E-D255-4EF2-ABCB-D3C43D61634B}"/>
                </a:ext>
              </a:extLst>
            </p:cNvPr>
            <p:cNvSpPr/>
            <p:nvPr/>
          </p:nvSpPr>
          <p:spPr>
            <a:xfrm>
              <a:off x="6382268" y="3169168"/>
              <a:ext cx="572660"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a:t>
              </a:r>
            </a:p>
          </p:txBody>
        </p:sp>
        <p:sp>
          <p:nvSpPr>
            <p:cNvPr id="48" name="Flowchart: Connector 47">
              <a:extLst>
                <a:ext uri="{FF2B5EF4-FFF2-40B4-BE49-F238E27FC236}">
                  <a16:creationId xmlns:a16="http://schemas.microsoft.com/office/drawing/2014/main" id="{563D0815-0E3A-4DE1-BBA1-2F18C89C76EC}"/>
                </a:ext>
              </a:extLst>
            </p:cNvPr>
            <p:cNvSpPr/>
            <p:nvPr/>
          </p:nvSpPr>
          <p:spPr>
            <a:xfrm>
              <a:off x="4350297" y="2038813"/>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a:t>
              </a:r>
            </a:p>
          </p:txBody>
        </p:sp>
        <p:cxnSp>
          <p:nvCxnSpPr>
            <p:cNvPr id="4" name="Straight Connector 3">
              <a:extLst>
                <a:ext uri="{FF2B5EF4-FFF2-40B4-BE49-F238E27FC236}">
                  <a16:creationId xmlns:a16="http://schemas.microsoft.com/office/drawing/2014/main" id="{0569D92F-BB00-429B-AD03-A858B68FAF7C}"/>
                </a:ext>
              </a:extLst>
            </p:cNvPr>
            <p:cNvCxnSpPr>
              <a:stCxn id="32" idx="0"/>
              <a:endCxn id="41" idx="4"/>
            </p:cNvCxnSpPr>
            <p:nvPr/>
          </p:nvCxnSpPr>
          <p:spPr>
            <a:xfrm flipV="1">
              <a:off x="1274616" y="4802908"/>
              <a:ext cx="535714" cy="68106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3C69527-B9FB-43F1-9158-8D8E73B27AAE}"/>
                </a:ext>
              </a:extLst>
            </p:cNvPr>
            <p:cNvCxnSpPr>
              <a:stCxn id="41" idx="4"/>
              <a:endCxn id="33" idx="0"/>
            </p:cNvCxnSpPr>
            <p:nvPr/>
          </p:nvCxnSpPr>
          <p:spPr>
            <a:xfrm>
              <a:off x="1810330" y="4802908"/>
              <a:ext cx="434099" cy="681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ECD51D-1334-4CEC-AEF7-5025BACF8CD7}"/>
                </a:ext>
              </a:extLst>
            </p:cNvPr>
            <p:cNvCxnSpPr>
              <a:stCxn id="34" idx="0"/>
              <a:endCxn id="42" idx="4"/>
            </p:cNvCxnSpPr>
            <p:nvPr/>
          </p:nvCxnSpPr>
          <p:spPr>
            <a:xfrm flipV="1">
              <a:off x="3214242" y="4801695"/>
              <a:ext cx="535714" cy="68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A80794-F543-462A-A5C3-7F1970A57B55}"/>
                </a:ext>
              </a:extLst>
            </p:cNvPr>
            <p:cNvCxnSpPr>
              <a:stCxn id="42" idx="4"/>
              <a:endCxn id="35" idx="0"/>
            </p:cNvCxnSpPr>
            <p:nvPr/>
          </p:nvCxnSpPr>
          <p:spPr>
            <a:xfrm>
              <a:off x="3749956" y="4801695"/>
              <a:ext cx="434099" cy="68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4AF177-6452-4FBB-A1C1-D4BCA5F7575C}"/>
                </a:ext>
              </a:extLst>
            </p:cNvPr>
            <p:cNvCxnSpPr>
              <a:stCxn id="36" idx="0"/>
              <a:endCxn id="43" idx="4"/>
            </p:cNvCxnSpPr>
            <p:nvPr/>
          </p:nvCxnSpPr>
          <p:spPr>
            <a:xfrm flipV="1">
              <a:off x="5153868" y="4801694"/>
              <a:ext cx="535714" cy="682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97498FE-3460-45E3-A9D9-DEBD5962FE8D}"/>
                </a:ext>
              </a:extLst>
            </p:cNvPr>
            <p:cNvCxnSpPr>
              <a:stCxn id="43" idx="4"/>
              <a:endCxn id="40" idx="0"/>
            </p:cNvCxnSpPr>
            <p:nvPr/>
          </p:nvCxnSpPr>
          <p:spPr>
            <a:xfrm>
              <a:off x="5689582" y="4801694"/>
              <a:ext cx="434099" cy="682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C333459-0B51-4628-B552-FFC8FE24BDFE}"/>
                </a:ext>
              </a:extLst>
            </p:cNvPr>
            <p:cNvCxnSpPr>
              <a:stCxn id="39" idx="0"/>
              <a:endCxn id="44" idx="4"/>
            </p:cNvCxnSpPr>
            <p:nvPr/>
          </p:nvCxnSpPr>
          <p:spPr>
            <a:xfrm flipV="1">
              <a:off x="7093494" y="4801694"/>
              <a:ext cx="535714" cy="682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8D3E018-C4D8-400E-A1FA-475A829A66BE}"/>
                </a:ext>
              </a:extLst>
            </p:cNvPr>
            <p:cNvCxnSpPr>
              <a:stCxn id="44" idx="4"/>
              <a:endCxn id="37" idx="0"/>
            </p:cNvCxnSpPr>
            <p:nvPr/>
          </p:nvCxnSpPr>
          <p:spPr>
            <a:xfrm>
              <a:off x="7629208" y="4801694"/>
              <a:ext cx="434099" cy="682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7546A67-2313-4441-BCE9-1C03EFCE3ACF}"/>
                </a:ext>
              </a:extLst>
            </p:cNvPr>
            <p:cNvCxnSpPr>
              <a:stCxn id="41" idx="0"/>
              <a:endCxn id="45" idx="4"/>
            </p:cNvCxnSpPr>
            <p:nvPr/>
          </p:nvCxnSpPr>
          <p:spPr>
            <a:xfrm flipV="1">
              <a:off x="1810330" y="3688827"/>
              <a:ext cx="969813" cy="594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769498C-E4FD-4AF4-B57B-B0D6A285EA16}"/>
                </a:ext>
              </a:extLst>
            </p:cNvPr>
            <p:cNvCxnSpPr>
              <a:stCxn id="45" idx="4"/>
              <a:endCxn id="42" idx="0"/>
            </p:cNvCxnSpPr>
            <p:nvPr/>
          </p:nvCxnSpPr>
          <p:spPr>
            <a:xfrm>
              <a:off x="2780143" y="3688827"/>
              <a:ext cx="969813" cy="593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F2EA33A-03FF-46D4-9832-78E09D463FD1}"/>
                </a:ext>
              </a:extLst>
            </p:cNvPr>
            <p:cNvCxnSpPr>
              <a:stCxn id="43" idx="0"/>
              <a:endCxn id="46" idx="4"/>
            </p:cNvCxnSpPr>
            <p:nvPr/>
          </p:nvCxnSpPr>
          <p:spPr>
            <a:xfrm flipV="1">
              <a:off x="5689582" y="3688827"/>
              <a:ext cx="979016" cy="593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A5ED54-32E8-4581-9AF8-796B20D5693F}"/>
                </a:ext>
              </a:extLst>
            </p:cNvPr>
            <p:cNvCxnSpPr>
              <a:stCxn id="46" idx="4"/>
              <a:endCxn id="44" idx="0"/>
            </p:cNvCxnSpPr>
            <p:nvPr/>
          </p:nvCxnSpPr>
          <p:spPr>
            <a:xfrm>
              <a:off x="6668598" y="3688827"/>
              <a:ext cx="960610" cy="593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AC7B39C-FB51-467F-AC18-F8CD39C51DBB}"/>
                </a:ext>
              </a:extLst>
            </p:cNvPr>
            <p:cNvCxnSpPr>
              <a:stCxn id="45" idx="0"/>
              <a:endCxn id="48" idx="4"/>
            </p:cNvCxnSpPr>
            <p:nvPr/>
          </p:nvCxnSpPr>
          <p:spPr>
            <a:xfrm flipV="1">
              <a:off x="2780143" y="2558472"/>
              <a:ext cx="1838011" cy="610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0BE829C-7EC6-4375-9195-75BF5EAA7CC5}"/>
                </a:ext>
              </a:extLst>
            </p:cNvPr>
            <p:cNvCxnSpPr>
              <a:stCxn id="48" idx="4"/>
              <a:endCxn id="46" idx="0"/>
            </p:cNvCxnSpPr>
            <p:nvPr/>
          </p:nvCxnSpPr>
          <p:spPr>
            <a:xfrm>
              <a:off x="4618154" y="2558472"/>
              <a:ext cx="2050444" cy="610696"/>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B9CE6BD-29AC-47E0-9383-2A0B947C24CC}"/>
                </a:ext>
              </a:extLst>
            </p:cNvPr>
            <p:cNvSpPr txBox="1"/>
            <p:nvPr/>
          </p:nvSpPr>
          <p:spPr>
            <a:xfrm>
              <a:off x="1022908" y="6081793"/>
              <a:ext cx="535714" cy="369332"/>
            </a:xfrm>
            <a:prstGeom prst="rect">
              <a:avLst/>
            </a:prstGeom>
            <a:noFill/>
          </p:spPr>
          <p:txBody>
            <a:bodyPr wrap="square" rtlCol="0">
              <a:spAutoFit/>
            </a:bodyPr>
            <a:lstStyle/>
            <a:p>
              <a:r>
                <a:rPr lang="en-US" dirty="0"/>
                <a:t>9</a:t>
              </a:r>
            </a:p>
          </p:txBody>
        </p:sp>
        <p:sp>
          <p:nvSpPr>
            <p:cNvPr id="67" name="TextBox 66">
              <a:extLst>
                <a:ext uri="{FF2B5EF4-FFF2-40B4-BE49-F238E27FC236}">
                  <a16:creationId xmlns:a16="http://schemas.microsoft.com/office/drawing/2014/main" id="{AA7B2DAD-B170-44AD-8A2D-BBFBE360B950}"/>
                </a:ext>
              </a:extLst>
            </p:cNvPr>
            <p:cNvSpPr txBox="1"/>
            <p:nvPr/>
          </p:nvSpPr>
          <p:spPr>
            <a:xfrm>
              <a:off x="2027379" y="6081793"/>
              <a:ext cx="535714" cy="369332"/>
            </a:xfrm>
            <a:prstGeom prst="rect">
              <a:avLst/>
            </a:prstGeom>
            <a:noFill/>
          </p:spPr>
          <p:txBody>
            <a:bodyPr wrap="square" rtlCol="0">
              <a:spAutoFit/>
            </a:bodyPr>
            <a:lstStyle/>
            <a:p>
              <a:r>
                <a:rPr lang="en-US" dirty="0"/>
                <a:t>8</a:t>
              </a:r>
            </a:p>
          </p:txBody>
        </p:sp>
        <p:sp>
          <p:nvSpPr>
            <p:cNvPr id="68" name="TextBox 67">
              <a:extLst>
                <a:ext uri="{FF2B5EF4-FFF2-40B4-BE49-F238E27FC236}">
                  <a16:creationId xmlns:a16="http://schemas.microsoft.com/office/drawing/2014/main" id="{7B9C6EF7-1459-4486-A909-FD286B1C7D06}"/>
                </a:ext>
              </a:extLst>
            </p:cNvPr>
            <p:cNvSpPr txBox="1"/>
            <p:nvPr/>
          </p:nvSpPr>
          <p:spPr>
            <a:xfrm>
              <a:off x="2927799" y="6082574"/>
              <a:ext cx="535714" cy="369332"/>
            </a:xfrm>
            <a:prstGeom prst="rect">
              <a:avLst/>
            </a:prstGeom>
            <a:noFill/>
          </p:spPr>
          <p:txBody>
            <a:bodyPr wrap="square" rtlCol="0">
              <a:spAutoFit/>
            </a:bodyPr>
            <a:lstStyle/>
            <a:p>
              <a:r>
                <a:rPr lang="en-US" dirty="0"/>
                <a:t>6</a:t>
              </a:r>
            </a:p>
          </p:txBody>
        </p:sp>
        <p:sp>
          <p:nvSpPr>
            <p:cNvPr id="69" name="TextBox 68">
              <a:extLst>
                <a:ext uri="{FF2B5EF4-FFF2-40B4-BE49-F238E27FC236}">
                  <a16:creationId xmlns:a16="http://schemas.microsoft.com/office/drawing/2014/main" id="{286BCD12-ADCD-418F-AC3A-8AF36390EF9B}"/>
                </a:ext>
              </a:extLst>
            </p:cNvPr>
            <p:cNvSpPr txBox="1"/>
            <p:nvPr/>
          </p:nvSpPr>
          <p:spPr>
            <a:xfrm>
              <a:off x="3923054" y="6082574"/>
              <a:ext cx="535714" cy="369332"/>
            </a:xfrm>
            <a:prstGeom prst="rect">
              <a:avLst/>
            </a:prstGeom>
            <a:noFill/>
          </p:spPr>
          <p:txBody>
            <a:bodyPr wrap="square" rtlCol="0">
              <a:spAutoFit/>
            </a:bodyPr>
            <a:lstStyle/>
            <a:p>
              <a:r>
                <a:rPr lang="en-US" dirty="0"/>
                <a:t>2</a:t>
              </a:r>
            </a:p>
          </p:txBody>
        </p:sp>
        <p:sp>
          <p:nvSpPr>
            <p:cNvPr id="70" name="TextBox 69">
              <a:extLst>
                <a:ext uri="{FF2B5EF4-FFF2-40B4-BE49-F238E27FC236}">
                  <a16:creationId xmlns:a16="http://schemas.microsoft.com/office/drawing/2014/main" id="{06D5EEEB-4ACE-41F5-9036-F1BAE51DA4F8}"/>
                </a:ext>
              </a:extLst>
            </p:cNvPr>
            <p:cNvSpPr txBox="1"/>
            <p:nvPr/>
          </p:nvSpPr>
          <p:spPr>
            <a:xfrm>
              <a:off x="4892867" y="6091257"/>
              <a:ext cx="535714" cy="369332"/>
            </a:xfrm>
            <a:prstGeom prst="rect">
              <a:avLst/>
            </a:prstGeom>
            <a:noFill/>
          </p:spPr>
          <p:txBody>
            <a:bodyPr wrap="square" rtlCol="0">
              <a:spAutoFit/>
            </a:bodyPr>
            <a:lstStyle/>
            <a:p>
              <a:r>
                <a:rPr lang="en-US" dirty="0"/>
                <a:t>4</a:t>
              </a:r>
            </a:p>
          </p:txBody>
        </p:sp>
        <p:sp>
          <p:nvSpPr>
            <p:cNvPr id="71" name="TextBox 70">
              <a:extLst>
                <a:ext uri="{FF2B5EF4-FFF2-40B4-BE49-F238E27FC236}">
                  <a16:creationId xmlns:a16="http://schemas.microsoft.com/office/drawing/2014/main" id="{7F4A381D-5679-471A-B4CE-F8E0F40E9066}"/>
                </a:ext>
              </a:extLst>
            </p:cNvPr>
            <p:cNvSpPr txBox="1"/>
            <p:nvPr/>
          </p:nvSpPr>
          <p:spPr>
            <a:xfrm>
              <a:off x="5888122" y="6082574"/>
              <a:ext cx="535714" cy="369332"/>
            </a:xfrm>
            <a:prstGeom prst="rect">
              <a:avLst/>
            </a:prstGeom>
            <a:noFill/>
          </p:spPr>
          <p:txBody>
            <a:bodyPr wrap="square" rtlCol="0">
              <a:spAutoFit/>
            </a:bodyPr>
            <a:lstStyle/>
            <a:p>
              <a:r>
                <a:rPr lang="en-US" dirty="0"/>
                <a:t>7</a:t>
              </a:r>
            </a:p>
          </p:txBody>
        </p:sp>
        <p:sp>
          <p:nvSpPr>
            <p:cNvPr id="73" name="TextBox 72">
              <a:extLst>
                <a:ext uri="{FF2B5EF4-FFF2-40B4-BE49-F238E27FC236}">
                  <a16:creationId xmlns:a16="http://schemas.microsoft.com/office/drawing/2014/main" id="{A1C56B45-0F94-4B73-93F7-138E68C8DD83}"/>
                </a:ext>
              </a:extLst>
            </p:cNvPr>
            <p:cNvSpPr txBox="1"/>
            <p:nvPr/>
          </p:nvSpPr>
          <p:spPr>
            <a:xfrm>
              <a:off x="6825637" y="6095508"/>
              <a:ext cx="535714" cy="369332"/>
            </a:xfrm>
            <a:prstGeom prst="rect">
              <a:avLst/>
            </a:prstGeom>
            <a:noFill/>
          </p:spPr>
          <p:txBody>
            <a:bodyPr wrap="square" rtlCol="0">
              <a:spAutoFit/>
            </a:bodyPr>
            <a:lstStyle/>
            <a:p>
              <a:r>
                <a:rPr lang="en-US" dirty="0"/>
                <a:t>11</a:t>
              </a:r>
            </a:p>
          </p:txBody>
        </p:sp>
        <p:sp>
          <p:nvSpPr>
            <p:cNvPr id="74" name="TextBox 73">
              <a:extLst>
                <a:ext uri="{FF2B5EF4-FFF2-40B4-BE49-F238E27FC236}">
                  <a16:creationId xmlns:a16="http://schemas.microsoft.com/office/drawing/2014/main" id="{A728167F-57B2-4CD0-898E-FF1D5B694079}"/>
                </a:ext>
              </a:extLst>
            </p:cNvPr>
            <p:cNvSpPr txBox="1"/>
            <p:nvPr/>
          </p:nvSpPr>
          <p:spPr>
            <a:xfrm>
              <a:off x="7827748" y="6086825"/>
              <a:ext cx="535714" cy="369332"/>
            </a:xfrm>
            <a:prstGeom prst="rect">
              <a:avLst/>
            </a:prstGeom>
            <a:noFill/>
          </p:spPr>
          <p:txBody>
            <a:bodyPr wrap="square" rtlCol="0">
              <a:spAutoFit/>
            </a:bodyPr>
            <a:lstStyle/>
            <a:p>
              <a:r>
                <a:rPr lang="en-US" dirty="0"/>
                <a:t>3</a:t>
              </a:r>
            </a:p>
          </p:txBody>
        </p:sp>
      </p:gr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C5CF4118-AE9C-4E48-9DBA-3761BF22204E}"/>
                  </a:ext>
                </a:extLst>
              </p:cNvPr>
              <p:cNvSpPr txBox="1"/>
              <p:nvPr/>
            </p:nvSpPr>
            <p:spPr>
              <a:xfrm>
                <a:off x="838201" y="1690689"/>
                <a:ext cx="2565412" cy="203132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&gt;&gt;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𝑁</m:t>
                        </m:r>
                      </m:e>
                      <m:sub>
                        <m:r>
                          <a:rPr lang="en-US" i="1" smtClean="0">
                            <a:latin typeface="Cambria Math" panose="02040503050406030204" pitchFamily="18" charset="0"/>
                          </a:rPr>
                          <m:t>𝑘</m:t>
                        </m:r>
                      </m:sub>
                    </m:sSub>
                  </m:oMath>
                </a14:m>
                <a:endParaRPr lang="en-US" dirty="0"/>
              </a:p>
              <a:p>
                <a:pPr marL="285750" indent="-285750">
                  <a:buFont typeface="Arial" panose="020B0604020202020204" pitchFamily="34" charset="0"/>
                  <a:buChar char="•"/>
                </a:pPr>
                <a:r>
                  <a:rPr lang="en-US" dirty="0"/>
                  <a:t>We randomly take p samples and run this algorithm on it.</a:t>
                </a:r>
              </a:p>
              <a:p>
                <a:pPr marL="285750" indent="-285750">
                  <a:buFont typeface="Arial" panose="020B0604020202020204" pitchFamily="34" charset="0"/>
                  <a:buChar char="•"/>
                </a:pPr>
                <a:r>
                  <a:rPr lang="en-US" dirty="0"/>
                  <a:t>We run this k times to obtain k parents for iteration.</a:t>
                </a:r>
              </a:p>
            </p:txBody>
          </p:sp>
        </mc:Choice>
        <mc:Fallback>
          <p:sp>
            <p:nvSpPr>
              <p:cNvPr id="76" name="TextBox 75">
                <a:extLst>
                  <a:ext uri="{FF2B5EF4-FFF2-40B4-BE49-F238E27FC236}">
                    <a16:creationId xmlns:a16="http://schemas.microsoft.com/office/drawing/2014/main" id="{C5CF4118-AE9C-4E48-9DBA-3761BF22204E}"/>
                  </a:ext>
                </a:extLst>
              </p:cNvPr>
              <p:cNvSpPr txBox="1">
                <a:spLocks noRot="1" noChangeAspect="1" noMove="1" noResize="1" noEditPoints="1" noAdjustHandles="1" noChangeArrowheads="1" noChangeShapeType="1" noTextEdit="1"/>
              </p:cNvSpPr>
              <p:nvPr/>
            </p:nvSpPr>
            <p:spPr>
              <a:xfrm>
                <a:off x="838201" y="1690689"/>
                <a:ext cx="2565412" cy="2031325"/>
              </a:xfrm>
              <a:prstGeom prst="rect">
                <a:avLst/>
              </a:prstGeom>
              <a:blipFill>
                <a:blip r:embed="rId2"/>
                <a:stretch>
                  <a:fillRect l="-1667" t="-1497" r="-2143" b="-3593"/>
                </a:stretch>
              </a:blipFill>
            </p:spPr>
            <p:txBody>
              <a:bodyPr/>
              <a:lstStyle/>
              <a:p>
                <a:r>
                  <a:rPr lang="en-US">
                    <a:noFill/>
                  </a:rPr>
                  <a:t> </a:t>
                </a:r>
              </a:p>
            </p:txBody>
          </p:sp>
        </mc:Fallback>
      </mc:AlternateContent>
    </p:spTree>
    <p:extLst>
      <p:ext uri="{BB962C8B-B14F-4D97-AF65-F5344CB8AC3E}">
        <p14:creationId xmlns:p14="http://schemas.microsoft.com/office/powerpoint/2010/main" val="3841559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8FE3-A069-401C-8691-F1922F9C9B2E}"/>
              </a:ext>
            </a:extLst>
          </p:cNvPr>
          <p:cNvSpPr>
            <a:spLocks noGrp="1"/>
          </p:cNvSpPr>
          <p:nvPr>
            <p:ph type="title"/>
          </p:nvPr>
        </p:nvSpPr>
        <p:spPr/>
        <p:txBody>
          <a:bodyPr/>
          <a:lstStyle/>
          <a:p>
            <a:pPr algn="ctr"/>
            <a:r>
              <a:rPr lang="en-US" b="1" dirty="0"/>
              <a:t>Roulette Selection Method</a:t>
            </a:r>
          </a:p>
        </p:txBody>
      </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C5CF4118-AE9C-4E48-9DBA-3761BF22204E}"/>
                  </a:ext>
                </a:extLst>
              </p:cNvPr>
              <p:cNvSpPr txBox="1"/>
              <p:nvPr/>
            </p:nvSpPr>
            <p:spPr>
              <a:xfrm>
                <a:off x="838201" y="1690689"/>
                <a:ext cx="2565412" cy="203132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&gt;&gt;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𝑁</m:t>
                        </m:r>
                      </m:e>
                      <m:sub>
                        <m:r>
                          <a:rPr lang="en-US" i="1" smtClean="0">
                            <a:latin typeface="Cambria Math" panose="02040503050406030204" pitchFamily="18" charset="0"/>
                          </a:rPr>
                          <m:t>𝑘</m:t>
                        </m:r>
                      </m:sub>
                    </m:sSub>
                  </m:oMath>
                </a14:m>
                <a:endParaRPr lang="en-US" dirty="0"/>
              </a:p>
              <a:p>
                <a:pPr marL="285750" indent="-285750">
                  <a:buFont typeface="Arial" panose="020B0604020202020204" pitchFamily="34" charset="0"/>
                  <a:buChar char="•"/>
                </a:pPr>
                <a:r>
                  <a:rPr lang="en-US" dirty="0"/>
                  <a:t>We randomly take p samples and run this algorithm on it.</a:t>
                </a:r>
              </a:p>
              <a:p>
                <a:pPr marL="285750" indent="-285750">
                  <a:buFont typeface="Arial" panose="020B0604020202020204" pitchFamily="34" charset="0"/>
                  <a:buChar char="•"/>
                </a:pPr>
                <a:r>
                  <a:rPr lang="en-US" dirty="0"/>
                  <a:t>We run this k times to obtain k parents for iteration.</a:t>
                </a:r>
              </a:p>
            </p:txBody>
          </p:sp>
        </mc:Choice>
        <mc:Fallback>
          <p:sp>
            <p:nvSpPr>
              <p:cNvPr id="76" name="TextBox 75">
                <a:extLst>
                  <a:ext uri="{FF2B5EF4-FFF2-40B4-BE49-F238E27FC236}">
                    <a16:creationId xmlns:a16="http://schemas.microsoft.com/office/drawing/2014/main" id="{C5CF4118-AE9C-4E48-9DBA-3761BF22204E}"/>
                  </a:ext>
                </a:extLst>
              </p:cNvPr>
              <p:cNvSpPr txBox="1">
                <a:spLocks noRot="1" noChangeAspect="1" noMove="1" noResize="1" noEditPoints="1" noAdjustHandles="1" noChangeArrowheads="1" noChangeShapeType="1" noTextEdit="1"/>
              </p:cNvSpPr>
              <p:nvPr/>
            </p:nvSpPr>
            <p:spPr>
              <a:xfrm>
                <a:off x="838201" y="1690689"/>
                <a:ext cx="2565412" cy="2031325"/>
              </a:xfrm>
              <a:prstGeom prst="rect">
                <a:avLst/>
              </a:prstGeom>
              <a:blipFill>
                <a:blip r:embed="rId2"/>
                <a:stretch>
                  <a:fillRect l="-1667" t="-1497" r="-2143" b="-3593"/>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7E94EEE3-2328-4C34-AE1C-2F1E5F77950D}"/>
              </a:ext>
            </a:extLst>
          </p:cNvPr>
          <p:cNvGrpSpPr/>
          <p:nvPr/>
        </p:nvGrpSpPr>
        <p:grpSpPr>
          <a:xfrm>
            <a:off x="4793667" y="1629723"/>
            <a:ext cx="1551706" cy="1908268"/>
            <a:chOff x="2604655" y="2272321"/>
            <a:chExt cx="1551706" cy="1908268"/>
          </a:xfrm>
        </p:grpSpPr>
        <p:grpSp>
          <p:nvGrpSpPr>
            <p:cNvPr id="50" name="Group 49">
              <a:extLst>
                <a:ext uri="{FF2B5EF4-FFF2-40B4-BE49-F238E27FC236}">
                  <a16:creationId xmlns:a16="http://schemas.microsoft.com/office/drawing/2014/main" id="{BD5B6F9F-F5C8-47CD-A7BD-CA3B654A05F0}"/>
                </a:ext>
              </a:extLst>
            </p:cNvPr>
            <p:cNvGrpSpPr/>
            <p:nvPr/>
          </p:nvGrpSpPr>
          <p:grpSpPr>
            <a:xfrm>
              <a:off x="2604655" y="2709121"/>
              <a:ext cx="424875" cy="1471468"/>
              <a:chOff x="1394688" y="2503055"/>
              <a:chExt cx="424875" cy="1471468"/>
            </a:xfrm>
          </p:grpSpPr>
          <p:sp>
            <p:nvSpPr>
              <p:cNvPr id="78" name="Flowchart: Connector 77">
                <a:extLst>
                  <a:ext uri="{FF2B5EF4-FFF2-40B4-BE49-F238E27FC236}">
                    <a16:creationId xmlns:a16="http://schemas.microsoft.com/office/drawing/2014/main" id="{C996606F-6BD7-49F6-8DD1-BD1E2D755291}"/>
                  </a:ext>
                </a:extLst>
              </p:cNvPr>
              <p:cNvSpPr/>
              <p:nvPr/>
            </p:nvSpPr>
            <p:spPr>
              <a:xfrm>
                <a:off x="1394689" y="3568123"/>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a:t>
                </a:r>
              </a:p>
            </p:txBody>
          </p:sp>
          <p:sp>
            <p:nvSpPr>
              <p:cNvPr id="79" name="Flowchart: Connector 78">
                <a:extLst>
                  <a:ext uri="{FF2B5EF4-FFF2-40B4-BE49-F238E27FC236}">
                    <a16:creationId xmlns:a16="http://schemas.microsoft.com/office/drawing/2014/main" id="{80D79268-1DC6-422B-A926-9F5A9EA346C2}"/>
                  </a:ext>
                </a:extLst>
              </p:cNvPr>
              <p:cNvSpPr/>
              <p:nvPr/>
            </p:nvSpPr>
            <p:spPr>
              <a:xfrm>
                <a:off x="1394690" y="3035589"/>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B</a:t>
                </a:r>
              </a:p>
            </p:txBody>
          </p:sp>
          <p:sp>
            <p:nvSpPr>
              <p:cNvPr id="80" name="Flowchart: Connector 79">
                <a:extLst>
                  <a:ext uri="{FF2B5EF4-FFF2-40B4-BE49-F238E27FC236}">
                    <a16:creationId xmlns:a16="http://schemas.microsoft.com/office/drawing/2014/main" id="{92B52C7F-6D04-4F6E-9354-BCD412D95D60}"/>
                  </a:ext>
                </a:extLst>
              </p:cNvPr>
              <p:cNvSpPr/>
              <p:nvPr/>
            </p:nvSpPr>
            <p:spPr>
              <a:xfrm>
                <a:off x="1394688" y="2503055"/>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A</a:t>
                </a:r>
              </a:p>
            </p:txBody>
          </p:sp>
        </p:grpSp>
        <p:sp>
          <p:nvSpPr>
            <p:cNvPr id="52" name="TextBox 51">
              <a:extLst>
                <a:ext uri="{FF2B5EF4-FFF2-40B4-BE49-F238E27FC236}">
                  <a16:creationId xmlns:a16="http://schemas.microsoft.com/office/drawing/2014/main" id="{1F89CAD1-350C-40AB-A094-B8A87D6A35B9}"/>
                </a:ext>
              </a:extLst>
            </p:cNvPr>
            <p:cNvSpPr txBox="1"/>
            <p:nvPr/>
          </p:nvSpPr>
          <p:spPr>
            <a:xfrm>
              <a:off x="3380506" y="2746189"/>
              <a:ext cx="775855" cy="369332"/>
            </a:xfrm>
            <a:prstGeom prst="rect">
              <a:avLst/>
            </a:prstGeom>
            <a:noFill/>
          </p:spPr>
          <p:txBody>
            <a:bodyPr wrap="square" rtlCol="0">
              <a:spAutoFit/>
            </a:bodyPr>
            <a:lstStyle/>
            <a:p>
              <a:r>
                <a:rPr lang="en-US" dirty="0"/>
                <a:t>5</a:t>
              </a:r>
            </a:p>
          </p:txBody>
        </p:sp>
        <p:sp>
          <p:nvSpPr>
            <p:cNvPr id="54" name="TextBox 53">
              <a:extLst>
                <a:ext uri="{FF2B5EF4-FFF2-40B4-BE49-F238E27FC236}">
                  <a16:creationId xmlns:a16="http://schemas.microsoft.com/office/drawing/2014/main" id="{5916CA3F-373E-4346-90C6-39886476D04C}"/>
                </a:ext>
              </a:extLst>
            </p:cNvPr>
            <p:cNvSpPr txBox="1"/>
            <p:nvPr/>
          </p:nvSpPr>
          <p:spPr>
            <a:xfrm>
              <a:off x="3380504" y="3792723"/>
              <a:ext cx="775855" cy="369332"/>
            </a:xfrm>
            <a:prstGeom prst="rect">
              <a:avLst/>
            </a:prstGeom>
            <a:noFill/>
          </p:spPr>
          <p:txBody>
            <a:bodyPr wrap="square" rtlCol="0">
              <a:spAutoFit/>
            </a:bodyPr>
            <a:lstStyle/>
            <a:p>
              <a:r>
                <a:rPr lang="en-US" dirty="0"/>
                <a:t>0.5</a:t>
              </a:r>
            </a:p>
          </p:txBody>
        </p:sp>
        <p:sp>
          <p:nvSpPr>
            <p:cNvPr id="56" name="TextBox 55">
              <a:extLst>
                <a:ext uri="{FF2B5EF4-FFF2-40B4-BE49-F238E27FC236}">
                  <a16:creationId xmlns:a16="http://schemas.microsoft.com/office/drawing/2014/main" id="{775086A8-2755-44F0-968B-42378369C0A3}"/>
                </a:ext>
              </a:extLst>
            </p:cNvPr>
            <p:cNvSpPr txBox="1"/>
            <p:nvPr/>
          </p:nvSpPr>
          <p:spPr>
            <a:xfrm>
              <a:off x="3380505" y="3241655"/>
              <a:ext cx="775855" cy="369332"/>
            </a:xfrm>
            <a:prstGeom prst="rect">
              <a:avLst/>
            </a:prstGeom>
            <a:noFill/>
          </p:spPr>
          <p:txBody>
            <a:bodyPr wrap="square" rtlCol="0">
              <a:spAutoFit/>
            </a:bodyPr>
            <a:lstStyle/>
            <a:p>
              <a:r>
                <a:rPr lang="en-US" dirty="0"/>
                <a:t>2</a:t>
              </a:r>
            </a:p>
          </p:txBody>
        </p:sp>
        <p:sp>
          <p:nvSpPr>
            <p:cNvPr id="64" name="TextBox 63">
              <a:extLst>
                <a:ext uri="{FF2B5EF4-FFF2-40B4-BE49-F238E27FC236}">
                  <a16:creationId xmlns:a16="http://schemas.microsoft.com/office/drawing/2014/main" id="{30346701-B471-40C4-913B-63D5DA1DE88C}"/>
                </a:ext>
              </a:extLst>
            </p:cNvPr>
            <p:cNvSpPr txBox="1"/>
            <p:nvPr/>
          </p:nvSpPr>
          <p:spPr>
            <a:xfrm>
              <a:off x="3029528" y="2272321"/>
              <a:ext cx="1064501" cy="369332"/>
            </a:xfrm>
            <a:prstGeom prst="rect">
              <a:avLst/>
            </a:prstGeom>
            <a:noFill/>
          </p:spPr>
          <p:txBody>
            <a:bodyPr wrap="square" rtlCol="0">
              <a:spAutoFit/>
            </a:bodyPr>
            <a:lstStyle/>
            <a:p>
              <a:r>
                <a:rPr lang="en-US" dirty="0"/>
                <a:t>Fitness</a:t>
              </a:r>
            </a:p>
          </p:txBody>
        </p:sp>
      </p:grpSp>
      <p:sp>
        <p:nvSpPr>
          <p:cNvPr id="83" name="Flowchart: Connector 82">
            <a:extLst>
              <a:ext uri="{FF2B5EF4-FFF2-40B4-BE49-F238E27FC236}">
                <a16:creationId xmlns:a16="http://schemas.microsoft.com/office/drawing/2014/main" id="{3EF1EC34-7529-4BBE-8DD3-1A76D71C9C2E}"/>
              </a:ext>
            </a:extLst>
          </p:cNvPr>
          <p:cNvSpPr/>
          <p:nvPr/>
        </p:nvSpPr>
        <p:spPr>
          <a:xfrm>
            <a:off x="4793668" y="3649344"/>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a:t>
            </a:r>
          </a:p>
        </p:txBody>
      </p:sp>
      <p:sp>
        <p:nvSpPr>
          <p:cNvPr id="84" name="TextBox 83">
            <a:extLst>
              <a:ext uri="{FF2B5EF4-FFF2-40B4-BE49-F238E27FC236}">
                <a16:creationId xmlns:a16="http://schemas.microsoft.com/office/drawing/2014/main" id="{036ADB5C-15D5-4455-B098-BFF2677B7668}"/>
              </a:ext>
            </a:extLst>
          </p:cNvPr>
          <p:cNvSpPr txBox="1"/>
          <p:nvPr/>
        </p:nvSpPr>
        <p:spPr>
          <a:xfrm>
            <a:off x="5569516" y="3667878"/>
            <a:ext cx="775855" cy="369332"/>
          </a:xfrm>
          <a:prstGeom prst="rect">
            <a:avLst/>
          </a:prstGeom>
          <a:noFill/>
        </p:spPr>
        <p:txBody>
          <a:bodyPr wrap="square" rtlCol="0">
            <a:spAutoFit/>
          </a:bodyPr>
          <a:lstStyle/>
          <a:p>
            <a:r>
              <a:rPr lang="en-US" dirty="0"/>
              <a:t>1.5</a:t>
            </a:r>
          </a:p>
        </p:txBody>
      </p:sp>
      <p:sp>
        <p:nvSpPr>
          <p:cNvPr id="85" name="Flowchart: Connector 84">
            <a:extLst>
              <a:ext uri="{FF2B5EF4-FFF2-40B4-BE49-F238E27FC236}">
                <a16:creationId xmlns:a16="http://schemas.microsoft.com/office/drawing/2014/main" id="{FC24BFC1-0C51-4FD7-B9E1-4824C9359A01}"/>
              </a:ext>
            </a:extLst>
          </p:cNvPr>
          <p:cNvSpPr/>
          <p:nvPr/>
        </p:nvSpPr>
        <p:spPr>
          <a:xfrm>
            <a:off x="4793668" y="4167097"/>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E</a:t>
            </a:r>
          </a:p>
        </p:txBody>
      </p:sp>
      <p:sp>
        <p:nvSpPr>
          <p:cNvPr id="86" name="TextBox 85">
            <a:extLst>
              <a:ext uri="{FF2B5EF4-FFF2-40B4-BE49-F238E27FC236}">
                <a16:creationId xmlns:a16="http://schemas.microsoft.com/office/drawing/2014/main" id="{75AAB8E9-5467-48D5-8028-4B906BBC085A}"/>
              </a:ext>
            </a:extLst>
          </p:cNvPr>
          <p:cNvSpPr txBox="1"/>
          <p:nvPr/>
        </p:nvSpPr>
        <p:spPr>
          <a:xfrm>
            <a:off x="5569516" y="4185631"/>
            <a:ext cx="775855" cy="369332"/>
          </a:xfrm>
          <a:prstGeom prst="rect">
            <a:avLst/>
          </a:prstGeom>
          <a:noFill/>
        </p:spPr>
        <p:txBody>
          <a:bodyPr wrap="square" rtlCol="0">
            <a:spAutoFit/>
          </a:bodyPr>
          <a:lstStyle/>
          <a:p>
            <a:r>
              <a:rPr lang="en-US" dirty="0"/>
              <a:t>1</a:t>
            </a:r>
          </a:p>
        </p:txBody>
      </p:sp>
      <p:graphicFrame>
        <p:nvGraphicFramePr>
          <p:cNvPr id="6" name="Chart 5">
            <a:extLst>
              <a:ext uri="{FF2B5EF4-FFF2-40B4-BE49-F238E27FC236}">
                <a16:creationId xmlns:a16="http://schemas.microsoft.com/office/drawing/2014/main" id="{7E910FA0-1410-4F8F-B250-E670D6A44452}"/>
              </a:ext>
            </a:extLst>
          </p:cNvPr>
          <p:cNvGraphicFramePr/>
          <p:nvPr>
            <p:extLst>
              <p:ext uri="{D42A27DB-BD31-4B8C-83A1-F6EECF244321}">
                <p14:modId xmlns:p14="http://schemas.microsoft.com/office/powerpoint/2010/main" val="2288347434"/>
              </p:ext>
            </p:extLst>
          </p:nvPr>
        </p:nvGraphicFramePr>
        <p:xfrm>
          <a:off x="6096000" y="1357417"/>
          <a:ext cx="5735782" cy="366541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Arrow Connector 10">
            <a:extLst>
              <a:ext uri="{FF2B5EF4-FFF2-40B4-BE49-F238E27FC236}">
                <a16:creationId xmlns:a16="http://schemas.microsoft.com/office/drawing/2014/main" id="{30900241-B2E0-4B33-B242-92AC36667ABB}"/>
              </a:ext>
            </a:extLst>
          </p:cNvPr>
          <p:cNvCxnSpPr>
            <a:cxnSpLocks/>
          </p:cNvCxnSpPr>
          <p:nvPr/>
        </p:nvCxnSpPr>
        <p:spPr>
          <a:xfrm flipH="1">
            <a:off x="10270837" y="3131591"/>
            <a:ext cx="1489363" cy="0"/>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81F2E09-AFEB-46AC-98E2-07FEB7A164C8}"/>
              </a:ext>
            </a:extLst>
          </p:cNvPr>
          <p:cNvSpPr txBox="1"/>
          <p:nvPr/>
        </p:nvSpPr>
        <p:spPr>
          <a:xfrm>
            <a:off x="6509308" y="2064571"/>
            <a:ext cx="775855" cy="369332"/>
          </a:xfrm>
          <a:prstGeom prst="rect">
            <a:avLst/>
          </a:prstGeom>
          <a:noFill/>
        </p:spPr>
        <p:txBody>
          <a:bodyPr wrap="square" rtlCol="0">
            <a:spAutoFit/>
          </a:bodyPr>
          <a:lstStyle/>
          <a:p>
            <a:r>
              <a:rPr lang="en-US" dirty="0"/>
              <a:t>50</a:t>
            </a:r>
          </a:p>
        </p:txBody>
      </p:sp>
      <p:sp>
        <p:nvSpPr>
          <p:cNvPr id="88" name="TextBox 87">
            <a:extLst>
              <a:ext uri="{FF2B5EF4-FFF2-40B4-BE49-F238E27FC236}">
                <a16:creationId xmlns:a16="http://schemas.microsoft.com/office/drawing/2014/main" id="{FB8DEA39-549E-43D0-96D2-8A608A490413}"/>
              </a:ext>
            </a:extLst>
          </p:cNvPr>
          <p:cNvSpPr txBox="1"/>
          <p:nvPr/>
        </p:nvSpPr>
        <p:spPr>
          <a:xfrm>
            <a:off x="6509306" y="3111105"/>
            <a:ext cx="775855" cy="369332"/>
          </a:xfrm>
          <a:prstGeom prst="rect">
            <a:avLst/>
          </a:prstGeom>
          <a:noFill/>
        </p:spPr>
        <p:txBody>
          <a:bodyPr wrap="square" rtlCol="0">
            <a:spAutoFit/>
          </a:bodyPr>
          <a:lstStyle/>
          <a:p>
            <a:r>
              <a:rPr lang="en-US" dirty="0"/>
              <a:t>5</a:t>
            </a:r>
          </a:p>
        </p:txBody>
      </p:sp>
      <p:sp>
        <p:nvSpPr>
          <p:cNvPr id="89" name="TextBox 88">
            <a:extLst>
              <a:ext uri="{FF2B5EF4-FFF2-40B4-BE49-F238E27FC236}">
                <a16:creationId xmlns:a16="http://schemas.microsoft.com/office/drawing/2014/main" id="{EB585328-5FA9-4BBA-B300-70020E6B9DDA}"/>
              </a:ext>
            </a:extLst>
          </p:cNvPr>
          <p:cNvSpPr txBox="1"/>
          <p:nvPr/>
        </p:nvSpPr>
        <p:spPr>
          <a:xfrm>
            <a:off x="6509307" y="2560037"/>
            <a:ext cx="775855" cy="369332"/>
          </a:xfrm>
          <a:prstGeom prst="rect">
            <a:avLst/>
          </a:prstGeom>
          <a:noFill/>
        </p:spPr>
        <p:txBody>
          <a:bodyPr wrap="square" rtlCol="0">
            <a:spAutoFit/>
          </a:bodyPr>
          <a:lstStyle/>
          <a:p>
            <a:r>
              <a:rPr lang="en-US" dirty="0"/>
              <a:t>20</a:t>
            </a:r>
          </a:p>
        </p:txBody>
      </p:sp>
      <p:sp>
        <p:nvSpPr>
          <p:cNvPr id="90" name="TextBox 89">
            <a:extLst>
              <a:ext uri="{FF2B5EF4-FFF2-40B4-BE49-F238E27FC236}">
                <a16:creationId xmlns:a16="http://schemas.microsoft.com/office/drawing/2014/main" id="{DE4D676D-5BDE-4B44-865F-7BFCA6BCF926}"/>
              </a:ext>
            </a:extLst>
          </p:cNvPr>
          <p:cNvSpPr txBox="1"/>
          <p:nvPr/>
        </p:nvSpPr>
        <p:spPr>
          <a:xfrm>
            <a:off x="6158330" y="1590703"/>
            <a:ext cx="1064501" cy="369332"/>
          </a:xfrm>
          <a:prstGeom prst="rect">
            <a:avLst/>
          </a:prstGeom>
          <a:noFill/>
        </p:spPr>
        <p:txBody>
          <a:bodyPr wrap="square" rtlCol="0">
            <a:spAutoFit/>
          </a:bodyPr>
          <a:lstStyle/>
          <a:p>
            <a:r>
              <a:rPr lang="en-US" dirty="0"/>
              <a:t>       %</a:t>
            </a:r>
          </a:p>
        </p:txBody>
      </p:sp>
      <p:sp>
        <p:nvSpPr>
          <p:cNvPr id="91" name="TextBox 90">
            <a:extLst>
              <a:ext uri="{FF2B5EF4-FFF2-40B4-BE49-F238E27FC236}">
                <a16:creationId xmlns:a16="http://schemas.microsoft.com/office/drawing/2014/main" id="{9A4D0048-B6CB-4124-9C4F-37CCCCF3B00A}"/>
              </a:ext>
            </a:extLst>
          </p:cNvPr>
          <p:cNvSpPr txBox="1"/>
          <p:nvPr/>
        </p:nvSpPr>
        <p:spPr>
          <a:xfrm>
            <a:off x="6509306" y="3628858"/>
            <a:ext cx="775855" cy="646331"/>
          </a:xfrm>
          <a:prstGeom prst="rect">
            <a:avLst/>
          </a:prstGeom>
          <a:noFill/>
        </p:spPr>
        <p:txBody>
          <a:bodyPr wrap="square" rtlCol="0">
            <a:spAutoFit/>
          </a:bodyPr>
          <a:lstStyle/>
          <a:p>
            <a:r>
              <a:rPr lang="en-US" dirty="0"/>
              <a:t>15	</a:t>
            </a:r>
          </a:p>
        </p:txBody>
      </p:sp>
      <p:sp>
        <p:nvSpPr>
          <p:cNvPr id="92" name="TextBox 91">
            <a:extLst>
              <a:ext uri="{FF2B5EF4-FFF2-40B4-BE49-F238E27FC236}">
                <a16:creationId xmlns:a16="http://schemas.microsoft.com/office/drawing/2014/main" id="{A2D5B161-37DF-47B6-B207-A547A4102A7D}"/>
              </a:ext>
            </a:extLst>
          </p:cNvPr>
          <p:cNvSpPr txBox="1"/>
          <p:nvPr/>
        </p:nvSpPr>
        <p:spPr>
          <a:xfrm>
            <a:off x="6509306" y="4146611"/>
            <a:ext cx="775855" cy="369332"/>
          </a:xfrm>
          <a:prstGeom prst="rect">
            <a:avLst/>
          </a:prstGeom>
          <a:noFill/>
        </p:spPr>
        <p:txBody>
          <a:bodyPr wrap="square" rtlCol="0">
            <a:spAutoFit/>
          </a:bodyPr>
          <a:lstStyle/>
          <a:p>
            <a:r>
              <a:rPr lang="en-US" dirty="0"/>
              <a:t>10</a:t>
            </a:r>
          </a:p>
        </p:txBody>
      </p:sp>
      <p:cxnSp>
        <p:nvCxnSpPr>
          <p:cNvPr id="15" name="Straight Connector 14">
            <a:extLst>
              <a:ext uri="{FF2B5EF4-FFF2-40B4-BE49-F238E27FC236}">
                <a16:creationId xmlns:a16="http://schemas.microsoft.com/office/drawing/2014/main" id="{57556E02-127B-485F-9E39-2BB0A0E0528A}"/>
              </a:ext>
            </a:extLst>
          </p:cNvPr>
          <p:cNvCxnSpPr/>
          <p:nvPr/>
        </p:nvCxnSpPr>
        <p:spPr>
          <a:xfrm>
            <a:off x="5343251" y="4573497"/>
            <a:ext cx="93979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602E1A-9E9F-417B-B897-162BBD6DA2D1}"/>
              </a:ext>
            </a:extLst>
          </p:cNvPr>
          <p:cNvSpPr txBox="1"/>
          <p:nvPr/>
        </p:nvSpPr>
        <p:spPr>
          <a:xfrm>
            <a:off x="5501400" y="4662762"/>
            <a:ext cx="792003" cy="369332"/>
          </a:xfrm>
          <a:prstGeom prst="rect">
            <a:avLst/>
          </a:prstGeom>
          <a:noFill/>
        </p:spPr>
        <p:txBody>
          <a:bodyPr wrap="square" rtlCol="0">
            <a:spAutoFit/>
          </a:bodyPr>
          <a:lstStyle/>
          <a:p>
            <a:r>
              <a:rPr lang="en-US" dirty="0"/>
              <a:t>10</a:t>
            </a:r>
          </a:p>
        </p:txBody>
      </p:sp>
      <p:sp>
        <p:nvSpPr>
          <p:cNvPr id="19" name="TextBox 18">
            <a:extLst>
              <a:ext uri="{FF2B5EF4-FFF2-40B4-BE49-F238E27FC236}">
                <a16:creationId xmlns:a16="http://schemas.microsoft.com/office/drawing/2014/main" id="{9A5B0681-BF41-447E-9DE4-4B06B3216809}"/>
              </a:ext>
            </a:extLst>
          </p:cNvPr>
          <p:cNvSpPr txBox="1"/>
          <p:nvPr/>
        </p:nvSpPr>
        <p:spPr>
          <a:xfrm>
            <a:off x="1094504" y="5487906"/>
            <a:ext cx="8248072" cy="369332"/>
          </a:xfrm>
          <a:prstGeom prst="rect">
            <a:avLst/>
          </a:prstGeom>
          <a:noFill/>
        </p:spPr>
        <p:txBody>
          <a:bodyPr wrap="square" rtlCol="0">
            <a:spAutoFit/>
          </a:bodyPr>
          <a:lstStyle/>
          <a:p>
            <a:r>
              <a:rPr lang="en-US" dirty="0"/>
              <a:t>%  value of a node     = 	Fitness value of the node * 100</a:t>
            </a:r>
          </a:p>
        </p:txBody>
      </p:sp>
      <p:sp>
        <p:nvSpPr>
          <p:cNvPr id="20" name="TextBox 19">
            <a:extLst>
              <a:ext uri="{FF2B5EF4-FFF2-40B4-BE49-F238E27FC236}">
                <a16:creationId xmlns:a16="http://schemas.microsoft.com/office/drawing/2014/main" id="{A057CB5D-A898-4E74-9B38-9C5B38036065}"/>
              </a:ext>
            </a:extLst>
          </p:cNvPr>
          <p:cNvSpPr txBox="1"/>
          <p:nvPr/>
        </p:nvSpPr>
        <p:spPr>
          <a:xfrm>
            <a:off x="3628751" y="5854422"/>
            <a:ext cx="5308579" cy="369332"/>
          </a:xfrm>
          <a:prstGeom prst="rect">
            <a:avLst/>
          </a:prstGeom>
          <a:noFill/>
        </p:spPr>
        <p:txBody>
          <a:bodyPr wrap="square" rtlCol="0">
            <a:spAutoFit/>
          </a:bodyPr>
          <a:lstStyle/>
          <a:p>
            <a:r>
              <a:rPr lang="en-US" dirty="0"/>
              <a:t>(Sum of fitness value of all p nodes)</a:t>
            </a:r>
          </a:p>
        </p:txBody>
      </p:sp>
      <p:cxnSp>
        <p:nvCxnSpPr>
          <p:cNvPr id="22" name="Straight Connector 21">
            <a:extLst>
              <a:ext uri="{FF2B5EF4-FFF2-40B4-BE49-F238E27FC236}">
                <a16:creationId xmlns:a16="http://schemas.microsoft.com/office/drawing/2014/main" id="{30F66330-3D0B-4535-8A9F-ECEE9B95E81B}"/>
              </a:ext>
            </a:extLst>
          </p:cNvPr>
          <p:cNvCxnSpPr>
            <a:cxnSpLocks/>
          </p:cNvCxnSpPr>
          <p:nvPr/>
        </p:nvCxnSpPr>
        <p:spPr>
          <a:xfrm flipV="1">
            <a:off x="3315855" y="5854422"/>
            <a:ext cx="4137890" cy="209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278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8FE3-A069-401C-8691-F1922F9C9B2E}"/>
              </a:ext>
            </a:extLst>
          </p:cNvPr>
          <p:cNvSpPr>
            <a:spLocks noGrp="1"/>
          </p:cNvSpPr>
          <p:nvPr>
            <p:ph type="title"/>
          </p:nvPr>
        </p:nvSpPr>
        <p:spPr/>
        <p:txBody>
          <a:bodyPr/>
          <a:lstStyle/>
          <a:p>
            <a:pPr algn="ctr"/>
            <a:r>
              <a:rPr lang="en-US" b="1" dirty="0"/>
              <a:t>Rank</a:t>
            </a:r>
            <a:r>
              <a:rPr lang="en-US" dirty="0"/>
              <a:t> </a:t>
            </a:r>
            <a:r>
              <a:rPr lang="en-US" b="1" dirty="0"/>
              <a:t>Selection Method</a:t>
            </a:r>
            <a:endParaRPr lang="en-US" dirty="0"/>
          </a:p>
        </p:txBody>
      </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C5CF4118-AE9C-4E48-9DBA-3761BF22204E}"/>
                  </a:ext>
                </a:extLst>
              </p:cNvPr>
              <p:cNvSpPr txBox="1"/>
              <p:nvPr/>
            </p:nvSpPr>
            <p:spPr>
              <a:xfrm>
                <a:off x="838201" y="1690689"/>
                <a:ext cx="2565412" cy="341632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 </m:t>
                    </m:r>
                  </m:oMath>
                </a14:m>
                <a:r>
                  <a:rPr lang="en-US" dirty="0"/>
                  <a:t>&gt;&gt;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𝑁</m:t>
                        </m:r>
                      </m:e>
                      <m:sub>
                        <m:r>
                          <a:rPr lang="en-US" i="1" smtClean="0">
                            <a:latin typeface="Cambria Math" panose="02040503050406030204" pitchFamily="18" charset="0"/>
                          </a:rPr>
                          <m:t>𝑘</m:t>
                        </m:r>
                      </m:sub>
                    </m:sSub>
                  </m:oMath>
                </a14:m>
                <a:endParaRPr lang="en-US" dirty="0"/>
              </a:p>
              <a:p>
                <a:pPr marL="285750" indent="-285750">
                  <a:buFont typeface="Arial" panose="020B0604020202020204" pitchFamily="34" charset="0"/>
                  <a:buChar char="•"/>
                </a:pPr>
                <a:r>
                  <a:rPr lang="en-US" dirty="0"/>
                  <a:t>We randomly take p samples and run this algorithm on it.</a:t>
                </a:r>
              </a:p>
              <a:p>
                <a:pPr marL="285750" indent="-285750">
                  <a:buFont typeface="Arial" panose="020B0604020202020204" pitchFamily="34" charset="0"/>
                  <a:buChar char="•"/>
                </a:pPr>
                <a:r>
                  <a:rPr lang="en-US" dirty="0"/>
                  <a:t>We run this k times to obtain k parents for iteration.</a:t>
                </a:r>
              </a:p>
              <a:p>
                <a:pPr marL="285750" indent="-285750">
                  <a:buFont typeface="Arial" panose="020B0604020202020204" pitchFamily="34" charset="0"/>
                  <a:buChar char="•"/>
                </a:pPr>
                <a:r>
                  <a:rPr lang="en-US" dirty="0"/>
                  <a:t>Assign the node with highest  fitness value with highest rank and the worst with lowest rank .</a:t>
                </a:r>
              </a:p>
            </p:txBody>
          </p:sp>
        </mc:Choice>
        <mc:Fallback>
          <p:sp>
            <p:nvSpPr>
              <p:cNvPr id="76" name="TextBox 75">
                <a:extLst>
                  <a:ext uri="{FF2B5EF4-FFF2-40B4-BE49-F238E27FC236}">
                    <a16:creationId xmlns:a16="http://schemas.microsoft.com/office/drawing/2014/main" id="{C5CF4118-AE9C-4E48-9DBA-3761BF22204E}"/>
                  </a:ext>
                </a:extLst>
              </p:cNvPr>
              <p:cNvSpPr txBox="1">
                <a:spLocks noRot="1" noChangeAspect="1" noMove="1" noResize="1" noEditPoints="1" noAdjustHandles="1" noChangeArrowheads="1" noChangeShapeType="1" noTextEdit="1"/>
              </p:cNvSpPr>
              <p:nvPr/>
            </p:nvSpPr>
            <p:spPr>
              <a:xfrm>
                <a:off x="838201" y="1690689"/>
                <a:ext cx="2565412" cy="3416320"/>
              </a:xfrm>
              <a:prstGeom prst="rect">
                <a:avLst/>
              </a:prstGeom>
              <a:blipFill>
                <a:blip r:embed="rId2"/>
                <a:stretch>
                  <a:fillRect l="-1667" t="-891" r="-2143" b="-1783"/>
                </a:stretch>
              </a:blipFill>
            </p:spPr>
            <p:txBody>
              <a:bodyPr/>
              <a:lstStyle/>
              <a:p>
                <a:r>
                  <a:rPr lang="en-US">
                    <a:noFill/>
                  </a:rPr>
                  <a:t> </a:t>
                </a:r>
              </a:p>
            </p:txBody>
          </p:sp>
        </mc:Fallback>
      </mc:AlternateContent>
      <p:graphicFrame>
        <p:nvGraphicFramePr>
          <p:cNvPr id="6" name="Chart 5">
            <a:extLst>
              <a:ext uri="{FF2B5EF4-FFF2-40B4-BE49-F238E27FC236}">
                <a16:creationId xmlns:a16="http://schemas.microsoft.com/office/drawing/2014/main" id="{7E910FA0-1410-4F8F-B250-E670D6A44452}"/>
              </a:ext>
            </a:extLst>
          </p:cNvPr>
          <p:cNvGraphicFramePr/>
          <p:nvPr/>
        </p:nvGraphicFramePr>
        <p:xfrm>
          <a:off x="6096000" y="1357417"/>
          <a:ext cx="5735782" cy="366541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Arrow Connector 10">
            <a:extLst>
              <a:ext uri="{FF2B5EF4-FFF2-40B4-BE49-F238E27FC236}">
                <a16:creationId xmlns:a16="http://schemas.microsoft.com/office/drawing/2014/main" id="{30900241-B2E0-4B33-B242-92AC36667ABB}"/>
              </a:ext>
            </a:extLst>
          </p:cNvPr>
          <p:cNvCxnSpPr>
            <a:cxnSpLocks/>
          </p:cNvCxnSpPr>
          <p:nvPr/>
        </p:nvCxnSpPr>
        <p:spPr>
          <a:xfrm flipH="1">
            <a:off x="10270837" y="3131591"/>
            <a:ext cx="1489363" cy="0"/>
          </a:xfrm>
          <a:prstGeom prst="straightConnector1">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D723693-9288-47D3-B8FF-C2B165AFA97A}"/>
              </a:ext>
            </a:extLst>
          </p:cNvPr>
          <p:cNvGrpSpPr/>
          <p:nvPr/>
        </p:nvGrpSpPr>
        <p:grpSpPr>
          <a:xfrm>
            <a:off x="4054758" y="1590703"/>
            <a:ext cx="2503061" cy="2962308"/>
            <a:chOff x="4793667" y="1611189"/>
            <a:chExt cx="2503061" cy="2962308"/>
          </a:xfrm>
        </p:grpSpPr>
        <p:grpSp>
          <p:nvGrpSpPr>
            <p:cNvPr id="47" name="Group 46">
              <a:extLst>
                <a:ext uri="{FF2B5EF4-FFF2-40B4-BE49-F238E27FC236}">
                  <a16:creationId xmlns:a16="http://schemas.microsoft.com/office/drawing/2014/main" id="{7E94EEE3-2328-4C34-AE1C-2F1E5F77950D}"/>
                </a:ext>
              </a:extLst>
            </p:cNvPr>
            <p:cNvGrpSpPr/>
            <p:nvPr/>
          </p:nvGrpSpPr>
          <p:grpSpPr>
            <a:xfrm>
              <a:off x="4793667" y="1629723"/>
              <a:ext cx="1551706" cy="1908268"/>
              <a:chOff x="2604655" y="2272321"/>
              <a:chExt cx="1551706" cy="1908268"/>
            </a:xfrm>
          </p:grpSpPr>
          <p:grpSp>
            <p:nvGrpSpPr>
              <p:cNvPr id="50" name="Group 49">
                <a:extLst>
                  <a:ext uri="{FF2B5EF4-FFF2-40B4-BE49-F238E27FC236}">
                    <a16:creationId xmlns:a16="http://schemas.microsoft.com/office/drawing/2014/main" id="{BD5B6F9F-F5C8-47CD-A7BD-CA3B654A05F0}"/>
                  </a:ext>
                </a:extLst>
              </p:cNvPr>
              <p:cNvGrpSpPr/>
              <p:nvPr/>
            </p:nvGrpSpPr>
            <p:grpSpPr>
              <a:xfrm>
                <a:off x="2604655" y="2709121"/>
                <a:ext cx="424875" cy="1471468"/>
                <a:chOff x="1394688" y="2503055"/>
                <a:chExt cx="424875" cy="1471468"/>
              </a:xfrm>
            </p:grpSpPr>
            <p:sp>
              <p:nvSpPr>
                <p:cNvPr id="78" name="Flowchart: Connector 77">
                  <a:extLst>
                    <a:ext uri="{FF2B5EF4-FFF2-40B4-BE49-F238E27FC236}">
                      <a16:creationId xmlns:a16="http://schemas.microsoft.com/office/drawing/2014/main" id="{C996606F-6BD7-49F6-8DD1-BD1E2D755291}"/>
                    </a:ext>
                  </a:extLst>
                </p:cNvPr>
                <p:cNvSpPr/>
                <p:nvPr/>
              </p:nvSpPr>
              <p:spPr>
                <a:xfrm>
                  <a:off x="1394689" y="3568123"/>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a:t>
                  </a:r>
                </a:p>
              </p:txBody>
            </p:sp>
            <p:sp>
              <p:nvSpPr>
                <p:cNvPr id="79" name="Flowchart: Connector 78">
                  <a:extLst>
                    <a:ext uri="{FF2B5EF4-FFF2-40B4-BE49-F238E27FC236}">
                      <a16:creationId xmlns:a16="http://schemas.microsoft.com/office/drawing/2014/main" id="{80D79268-1DC6-422B-A926-9F5A9EA346C2}"/>
                    </a:ext>
                  </a:extLst>
                </p:cNvPr>
                <p:cNvSpPr/>
                <p:nvPr/>
              </p:nvSpPr>
              <p:spPr>
                <a:xfrm>
                  <a:off x="1394690" y="3035589"/>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B</a:t>
                  </a:r>
                </a:p>
              </p:txBody>
            </p:sp>
            <p:sp>
              <p:nvSpPr>
                <p:cNvPr id="80" name="Flowchart: Connector 79">
                  <a:extLst>
                    <a:ext uri="{FF2B5EF4-FFF2-40B4-BE49-F238E27FC236}">
                      <a16:creationId xmlns:a16="http://schemas.microsoft.com/office/drawing/2014/main" id="{92B52C7F-6D04-4F6E-9354-BCD412D95D60}"/>
                    </a:ext>
                  </a:extLst>
                </p:cNvPr>
                <p:cNvSpPr/>
                <p:nvPr/>
              </p:nvSpPr>
              <p:spPr>
                <a:xfrm>
                  <a:off x="1394688" y="2503055"/>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A</a:t>
                  </a:r>
                </a:p>
              </p:txBody>
            </p:sp>
          </p:grpSp>
          <p:sp>
            <p:nvSpPr>
              <p:cNvPr id="52" name="TextBox 51">
                <a:extLst>
                  <a:ext uri="{FF2B5EF4-FFF2-40B4-BE49-F238E27FC236}">
                    <a16:creationId xmlns:a16="http://schemas.microsoft.com/office/drawing/2014/main" id="{1F89CAD1-350C-40AB-A094-B8A87D6A35B9}"/>
                  </a:ext>
                </a:extLst>
              </p:cNvPr>
              <p:cNvSpPr txBox="1"/>
              <p:nvPr/>
            </p:nvSpPr>
            <p:spPr>
              <a:xfrm>
                <a:off x="3380506" y="2746189"/>
                <a:ext cx="775855" cy="369332"/>
              </a:xfrm>
              <a:prstGeom prst="rect">
                <a:avLst/>
              </a:prstGeom>
              <a:noFill/>
            </p:spPr>
            <p:txBody>
              <a:bodyPr wrap="square" rtlCol="0">
                <a:spAutoFit/>
              </a:bodyPr>
              <a:lstStyle/>
              <a:p>
                <a:r>
                  <a:rPr lang="en-US" dirty="0"/>
                  <a:t>5</a:t>
                </a:r>
              </a:p>
            </p:txBody>
          </p:sp>
          <p:sp>
            <p:nvSpPr>
              <p:cNvPr id="54" name="TextBox 53">
                <a:extLst>
                  <a:ext uri="{FF2B5EF4-FFF2-40B4-BE49-F238E27FC236}">
                    <a16:creationId xmlns:a16="http://schemas.microsoft.com/office/drawing/2014/main" id="{5916CA3F-373E-4346-90C6-39886476D04C}"/>
                  </a:ext>
                </a:extLst>
              </p:cNvPr>
              <p:cNvSpPr txBox="1"/>
              <p:nvPr/>
            </p:nvSpPr>
            <p:spPr>
              <a:xfrm>
                <a:off x="3380504" y="3792723"/>
                <a:ext cx="775855" cy="369332"/>
              </a:xfrm>
              <a:prstGeom prst="rect">
                <a:avLst/>
              </a:prstGeom>
              <a:noFill/>
            </p:spPr>
            <p:txBody>
              <a:bodyPr wrap="square" rtlCol="0">
                <a:spAutoFit/>
              </a:bodyPr>
              <a:lstStyle/>
              <a:p>
                <a:r>
                  <a:rPr lang="en-US" dirty="0"/>
                  <a:t>0.5</a:t>
                </a:r>
              </a:p>
            </p:txBody>
          </p:sp>
          <p:sp>
            <p:nvSpPr>
              <p:cNvPr id="56" name="TextBox 55">
                <a:extLst>
                  <a:ext uri="{FF2B5EF4-FFF2-40B4-BE49-F238E27FC236}">
                    <a16:creationId xmlns:a16="http://schemas.microsoft.com/office/drawing/2014/main" id="{775086A8-2755-44F0-968B-42378369C0A3}"/>
                  </a:ext>
                </a:extLst>
              </p:cNvPr>
              <p:cNvSpPr txBox="1"/>
              <p:nvPr/>
            </p:nvSpPr>
            <p:spPr>
              <a:xfrm>
                <a:off x="3380505" y="3241655"/>
                <a:ext cx="775855" cy="369332"/>
              </a:xfrm>
              <a:prstGeom prst="rect">
                <a:avLst/>
              </a:prstGeom>
              <a:noFill/>
            </p:spPr>
            <p:txBody>
              <a:bodyPr wrap="square" rtlCol="0">
                <a:spAutoFit/>
              </a:bodyPr>
              <a:lstStyle/>
              <a:p>
                <a:r>
                  <a:rPr lang="en-US" dirty="0"/>
                  <a:t>2</a:t>
                </a:r>
              </a:p>
            </p:txBody>
          </p:sp>
          <p:sp>
            <p:nvSpPr>
              <p:cNvPr id="64" name="TextBox 63">
                <a:extLst>
                  <a:ext uri="{FF2B5EF4-FFF2-40B4-BE49-F238E27FC236}">
                    <a16:creationId xmlns:a16="http://schemas.microsoft.com/office/drawing/2014/main" id="{30346701-B471-40C4-913B-63D5DA1DE88C}"/>
                  </a:ext>
                </a:extLst>
              </p:cNvPr>
              <p:cNvSpPr txBox="1"/>
              <p:nvPr/>
            </p:nvSpPr>
            <p:spPr>
              <a:xfrm>
                <a:off x="3029528" y="2272321"/>
                <a:ext cx="1064501" cy="369332"/>
              </a:xfrm>
              <a:prstGeom prst="rect">
                <a:avLst/>
              </a:prstGeom>
              <a:noFill/>
            </p:spPr>
            <p:txBody>
              <a:bodyPr wrap="square" rtlCol="0">
                <a:spAutoFit/>
              </a:bodyPr>
              <a:lstStyle/>
              <a:p>
                <a:r>
                  <a:rPr lang="en-US" dirty="0"/>
                  <a:t>Fitness</a:t>
                </a:r>
              </a:p>
            </p:txBody>
          </p:sp>
        </p:grpSp>
        <p:sp>
          <p:nvSpPr>
            <p:cNvPr id="83" name="Flowchart: Connector 82">
              <a:extLst>
                <a:ext uri="{FF2B5EF4-FFF2-40B4-BE49-F238E27FC236}">
                  <a16:creationId xmlns:a16="http://schemas.microsoft.com/office/drawing/2014/main" id="{3EF1EC34-7529-4BBE-8DD3-1A76D71C9C2E}"/>
                </a:ext>
              </a:extLst>
            </p:cNvPr>
            <p:cNvSpPr/>
            <p:nvPr/>
          </p:nvSpPr>
          <p:spPr>
            <a:xfrm>
              <a:off x="4793668" y="3649344"/>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D</a:t>
              </a:r>
            </a:p>
          </p:txBody>
        </p:sp>
        <p:sp>
          <p:nvSpPr>
            <p:cNvPr id="84" name="TextBox 83">
              <a:extLst>
                <a:ext uri="{FF2B5EF4-FFF2-40B4-BE49-F238E27FC236}">
                  <a16:creationId xmlns:a16="http://schemas.microsoft.com/office/drawing/2014/main" id="{036ADB5C-15D5-4455-B098-BFF2677B7668}"/>
                </a:ext>
              </a:extLst>
            </p:cNvPr>
            <p:cNvSpPr txBox="1"/>
            <p:nvPr/>
          </p:nvSpPr>
          <p:spPr>
            <a:xfrm>
              <a:off x="5569516" y="3667878"/>
              <a:ext cx="775855" cy="369332"/>
            </a:xfrm>
            <a:prstGeom prst="rect">
              <a:avLst/>
            </a:prstGeom>
            <a:noFill/>
          </p:spPr>
          <p:txBody>
            <a:bodyPr wrap="square" rtlCol="0">
              <a:spAutoFit/>
            </a:bodyPr>
            <a:lstStyle/>
            <a:p>
              <a:r>
                <a:rPr lang="en-US" dirty="0"/>
                <a:t>1.5</a:t>
              </a:r>
            </a:p>
          </p:txBody>
        </p:sp>
        <p:sp>
          <p:nvSpPr>
            <p:cNvPr id="85" name="Flowchart: Connector 84">
              <a:extLst>
                <a:ext uri="{FF2B5EF4-FFF2-40B4-BE49-F238E27FC236}">
                  <a16:creationId xmlns:a16="http://schemas.microsoft.com/office/drawing/2014/main" id="{FC24BFC1-0C51-4FD7-B9E1-4824C9359A01}"/>
                </a:ext>
              </a:extLst>
            </p:cNvPr>
            <p:cNvSpPr/>
            <p:nvPr/>
          </p:nvSpPr>
          <p:spPr>
            <a:xfrm>
              <a:off x="4793668" y="4167097"/>
              <a:ext cx="424873" cy="40640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E</a:t>
              </a:r>
            </a:p>
          </p:txBody>
        </p:sp>
        <p:sp>
          <p:nvSpPr>
            <p:cNvPr id="86" name="TextBox 85">
              <a:extLst>
                <a:ext uri="{FF2B5EF4-FFF2-40B4-BE49-F238E27FC236}">
                  <a16:creationId xmlns:a16="http://schemas.microsoft.com/office/drawing/2014/main" id="{75AAB8E9-5467-48D5-8028-4B906BBC085A}"/>
                </a:ext>
              </a:extLst>
            </p:cNvPr>
            <p:cNvSpPr txBox="1"/>
            <p:nvPr/>
          </p:nvSpPr>
          <p:spPr>
            <a:xfrm>
              <a:off x="5569516" y="4185631"/>
              <a:ext cx="775855" cy="369332"/>
            </a:xfrm>
            <a:prstGeom prst="rect">
              <a:avLst/>
            </a:prstGeom>
            <a:noFill/>
          </p:spPr>
          <p:txBody>
            <a:bodyPr wrap="square" rtlCol="0">
              <a:spAutoFit/>
            </a:bodyPr>
            <a:lstStyle/>
            <a:p>
              <a:r>
                <a:rPr lang="en-US" dirty="0"/>
                <a:t>1</a:t>
              </a:r>
            </a:p>
          </p:txBody>
        </p:sp>
        <p:grpSp>
          <p:nvGrpSpPr>
            <p:cNvPr id="19" name="Group 18">
              <a:extLst>
                <a:ext uri="{FF2B5EF4-FFF2-40B4-BE49-F238E27FC236}">
                  <a16:creationId xmlns:a16="http://schemas.microsoft.com/office/drawing/2014/main" id="{63D3389A-59A7-4127-A67C-6648CD0F3E1E}"/>
                </a:ext>
              </a:extLst>
            </p:cNvPr>
            <p:cNvGrpSpPr/>
            <p:nvPr/>
          </p:nvGrpSpPr>
          <p:grpSpPr>
            <a:xfrm>
              <a:off x="6169895" y="1611189"/>
              <a:ext cx="1126833" cy="1889734"/>
              <a:chOff x="3029528" y="2272321"/>
              <a:chExt cx="1126833" cy="1889734"/>
            </a:xfrm>
          </p:grpSpPr>
          <p:sp>
            <p:nvSpPr>
              <p:cNvPr id="21" name="TextBox 20">
                <a:extLst>
                  <a:ext uri="{FF2B5EF4-FFF2-40B4-BE49-F238E27FC236}">
                    <a16:creationId xmlns:a16="http://schemas.microsoft.com/office/drawing/2014/main" id="{0A9EF92B-FA82-47E7-9E1D-8F7674E34863}"/>
                  </a:ext>
                </a:extLst>
              </p:cNvPr>
              <p:cNvSpPr txBox="1"/>
              <p:nvPr/>
            </p:nvSpPr>
            <p:spPr>
              <a:xfrm>
                <a:off x="3380506" y="2746189"/>
                <a:ext cx="775855" cy="369332"/>
              </a:xfrm>
              <a:prstGeom prst="rect">
                <a:avLst/>
              </a:prstGeom>
              <a:noFill/>
            </p:spPr>
            <p:txBody>
              <a:bodyPr wrap="square" rtlCol="0">
                <a:spAutoFit/>
              </a:bodyPr>
              <a:lstStyle/>
              <a:p>
                <a:r>
                  <a:rPr lang="en-US" dirty="0"/>
                  <a:t>5</a:t>
                </a:r>
              </a:p>
            </p:txBody>
          </p:sp>
          <p:sp>
            <p:nvSpPr>
              <p:cNvPr id="22" name="TextBox 21">
                <a:extLst>
                  <a:ext uri="{FF2B5EF4-FFF2-40B4-BE49-F238E27FC236}">
                    <a16:creationId xmlns:a16="http://schemas.microsoft.com/office/drawing/2014/main" id="{A6F78E11-D239-45EA-9667-0092DBDB199B}"/>
                  </a:ext>
                </a:extLst>
              </p:cNvPr>
              <p:cNvSpPr txBox="1"/>
              <p:nvPr/>
            </p:nvSpPr>
            <p:spPr>
              <a:xfrm>
                <a:off x="3380504" y="3792723"/>
                <a:ext cx="775855" cy="369332"/>
              </a:xfrm>
              <a:prstGeom prst="rect">
                <a:avLst/>
              </a:prstGeom>
              <a:noFill/>
            </p:spPr>
            <p:txBody>
              <a:bodyPr wrap="square" rtlCol="0">
                <a:spAutoFit/>
              </a:bodyPr>
              <a:lstStyle/>
              <a:p>
                <a:r>
                  <a:rPr lang="en-US" dirty="0"/>
                  <a:t>1</a:t>
                </a:r>
              </a:p>
            </p:txBody>
          </p:sp>
          <p:sp>
            <p:nvSpPr>
              <p:cNvPr id="23" name="TextBox 22">
                <a:extLst>
                  <a:ext uri="{FF2B5EF4-FFF2-40B4-BE49-F238E27FC236}">
                    <a16:creationId xmlns:a16="http://schemas.microsoft.com/office/drawing/2014/main" id="{616D7DE6-D137-4634-B979-7255798D5255}"/>
                  </a:ext>
                </a:extLst>
              </p:cNvPr>
              <p:cNvSpPr txBox="1"/>
              <p:nvPr/>
            </p:nvSpPr>
            <p:spPr>
              <a:xfrm>
                <a:off x="3380505" y="3241655"/>
                <a:ext cx="775855" cy="369332"/>
              </a:xfrm>
              <a:prstGeom prst="rect">
                <a:avLst/>
              </a:prstGeom>
              <a:noFill/>
            </p:spPr>
            <p:txBody>
              <a:bodyPr wrap="square" rtlCol="0">
                <a:spAutoFit/>
              </a:bodyPr>
              <a:lstStyle/>
              <a:p>
                <a:r>
                  <a:rPr lang="en-US" dirty="0"/>
                  <a:t>4</a:t>
                </a:r>
              </a:p>
            </p:txBody>
          </p:sp>
          <p:sp>
            <p:nvSpPr>
              <p:cNvPr id="24" name="TextBox 23">
                <a:extLst>
                  <a:ext uri="{FF2B5EF4-FFF2-40B4-BE49-F238E27FC236}">
                    <a16:creationId xmlns:a16="http://schemas.microsoft.com/office/drawing/2014/main" id="{0B77A97C-1C1C-4491-80E1-3544981C25C8}"/>
                  </a:ext>
                </a:extLst>
              </p:cNvPr>
              <p:cNvSpPr txBox="1"/>
              <p:nvPr/>
            </p:nvSpPr>
            <p:spPr>
              <a:xfrm>
                <a:off x="3029528" y="2272321"/>
                <a:ext cx="1064501" cy="369332"/>
              </a:xfrm>
              <a:prstGeom prst="rect">
                <a:avLst/>
              </a:prstGeom>
              <a:noFill/>
            </p:spPr>
            <p:txBody>
              <a:bodyPr wrap="square" rtlCol="0">
                <a:spAutoFit/>
              </a:bodyPr>
              <a:lstStyle/>
              <a:p>
                <a:r>
                  <a:rPr lang="en-US" dirty="0"/>
                  <a:t>Rank</a:t>
                </a:r>
              </a:p>
            </p:txBody>
          </p:sp>
        </p:grpSp>
        <p:sp>
          <p:nvSpPr>
            <p:cNvPr id="28" name="TextBox 27">
              <a:extLst>
                <a:ext uri="{FF2B5EF4-FFF2-40B4-BE49-F238E27FC236}">
                  <a16:creationId xmlns:a16="http://schemas.microsoft.com/office/drawing/2014/main" id="{66F95284-E477-442C-AE50-D128210676E3}"/>
                </a:ext>
              </a:extLst>
            </p:cNvPr>
            <p:cNvSpPr txBox="1"/>
            <p:nvPr/>
          </p:nvSpPr>
          <p:spPr>
            <a:xfrm>
              <a:off x="6520871" y="3649344"/>
              <a:ext cx="775855" cy="369332"/>
            </a:xfrm>
            <a:prstGeom prst="rect">
              <a:avLst/>
            </a:prstGeom>
            <a:noFill/>
          </p:spPr>
          <p:txBody>
            <a:bodyPr wrap="square" rtlCol="0">
              <a:spAutoFit/>
            </a:bodyPr>
            <a:lstStyle/>
            <a:p>
              <a:r>
                <a:rPr lang="en-US" dirty="0"/>
                <a:t>3</a:t>
              </a:r>
            </a:p>
          </p:txBody>
        </p:sp>
        <p:sp>
          <p:nvSpPr>
            <p:cNvPr id="29" name="TextBox 28">
              <a:extLst>
                <a:ext uri="{FF2B5EF4-FFF2-40B4-BE49-F238E27FC236}">
                  <a16:creationId xmlns:a16="http://schemas.microsoft.com/office/drawing/2014/main" id="{96A21679-069D-4075-8FBC-2DB6A1888C4C}"/>
                </a:ext>
              </a:extLst>
            </p:cNvPr>
            <p:cNvSpPr txBox="1"/>
            <p:nvPr/>
          </p:nvSpPr>
          <p:spPr>
            <a:xfrm>
              <a:off x="6520871" y="4167097"/>
              <a:ext cx="775855" cy="369332"/>
            </a:xfrm>
            <a:prstGeom prst="rect">
              <a:avLst/>
            </a:prstGeom>
            <a:noFill/>
          </p:spPr>
          <p:txBody>
            <a:bodyPr wrap="square" rtlCol="0">
              <a:spAutoFit/>
            </a:bodyPr>
            <a:lstStyle/>
            <a:p>
              <a:r>
                <a:rPr lang="en-US" dirty="0"/>
                <a:t>2</a:t>
              </a:r>
            </a:p>
          </p:txBody>
        </p:sp>
      </p:grpSp>
      <p:sp>
        <p:nvSpPr>
          <p:cNvPr id="31" name="TextBox 30">
            <a:extLst>
              <a:ext uri="{FF2B5EF4-FFF2-40B4-BE49-F238E27FC236}">
                <a16:creationId xmlns:a16="http://schemas.microsoft.com/office/drawing/2014/main" id="{ED300533-1BE8-408F-919B-462793F4EF32}"/>
              </a:ext>
            </a:extLst>
          </p:cNvPr>
          <p:cNvSpPr txBox="1"/>
          <p:nvPr/>
        </p:nvSpPr>
        <p:spPr>
          <a:xfrm>
            <a:off x="6509308" y="2064571"/>
            <a:ext cx="775855" cy="369332"/>
          </a:xfrm>
          <a:prstGeom prst="rect">
            <a:avLst/>
          </a:prstGeom>
          <a:noFill/>
        </p:spPr>
        <p:txBody>
          <a:bodyPr wrap="square" rtlCol="0">
            <a:spAutoFit/>
          </a:bodyPr>
          <a:lstStyle/>
          <a:p>
            <a:r>
              <a:rPr lang="en-US" dirty="0"/>
              <a:t>33.33</a:t>
            </a:r>
          </a:p>
        </p:txBody>
      </p:sp>
      <p:sp>
        <p:nvSpPr>
          <p:cNvPr id="32" name="TextBox 31">
            <a:extLst>
              <a:ext uri="{FF2B5EF4-FFF2-40B4-BE49-F238E27FC236}">
                <a16:creationId xmlns:a16="http://schemas.microsoft.com/office/drawing/2014/main" id="{AC86FC62-8C5C-4779-88A9-E8CF838798AF}"/>
              </a:ext>
            </a:extLst>
          </p:cNvPr>
          <p:cNvSpPr txBox="1"/>
          <p:nvPr/>
        </p:nvSpPr>
        <p:spPr>
          <a:xfrm>
            <a:off x="6509306" y="3111105"/>
            <a:ext cx="775855" cy="369332"/>
          </a:xfrm>
          <a:prstGeom prst="rect">
            <a:avLst/>
          </a:prstGeom>
          <a:noFill/>
        </p:spPr>
        <p:txBody>
          <a:bodyPr wrap="square" rtlCol="0">
            <a:spAutoFit/>
          </a:bodyPr>
          <a:lstStyle/>
          <a:p>
            <a:r>
              <a:rPr lang="en-US" dirty="0"/>
              <a:t>6.67</a:t>
            </a:r>
          </a:p>
        </p:txBody>
      </p:sp>
      <p:sp>
        <p:nvSpPr>
          <p:cNvPr id="33" name="TextBox 32">
            <a:extLst>
              <a:ext uri="{FF2B5EF4-FFF2-40B4-BE49-F238E27FC236}">
                <a16:creationId xmlns:a16="http://schemas.microsoft.com/office/drawing/2014/main" id="{C951259F-74C1-4592-AF1C-E5EE486779B2}"/>
              </a:ext>
            </a:extLst>
          </p:cNvPr>
          <p:cNvSpPr txBox="1"/>
          <p:nvPr/>
        </p:nvSpPr>
        <p:spPr>
          <a:xfrm>
            <a:off x="6509307" y="2560037"/>
            <a:ext cx="775855" cy="369332"/>
          </a:xfrm>
          <a:prstGeom prst="rect">
            <a:avLst/>
          </a:prstGeom>
          <a:noFill/>
        </p:spPr>
        <p:txBody>
          <a:bodyPr wrap="square" rtlCol="0">
            <a:spAutoFit/>
          </a:bodyPr>
          <a:lstStyle/>
          <a:p>
            <a:r>
              <a:rPr lang="en-US" dirty="0"/>
              <a:t>26.67</a:t>
            </a:r>
          </a:p>
        </p:txBody>
      </p:sp>
      <p:sp>
        <p:nvSpPr>
          <p:cNvPr id="34" name="TextBox 33">
            <a:extLst>
              <a:ext uri="{FF2B5EF4-FFF2-40B4-BE49-F238E27FC236}">
                <a16:creationId xmlns:a16="http://schemas.microsoft.com/office/drawing/2014/main" id="{CF197C1E-A5E4-417A-9F59-BBB2C366EA44}"/>
              </a:ext>
            </a:extLst>
          </p:cNvPr>
          <p:cNvSpPr txBox="1"/>
          <p:nvPr/>
        </p:nvSpPr>
        <p:spPr>
          <a:xfrm>
            <a:off x="6158330" y="1590703"/>
            <a:ext cx="1064501" cy="369332"/>
          </a:xfrm>
          <a:prstGeom prst="rect">
            <a:avLst/>
          </a:prstGeom>
          <a:noFill/>
        </p:spPr>
        <p:txBody>
          <a:bodyPr wrap="square" rtlCol="0">
            <a:spAutoFit/>
          </a:bodyPr>
          <a:lstStyle/>
          <a:p>
            <a:r>
              <a:rPr lang="en-US" dirty="0"/>
              <a:t>       %</a:t>
            </a:r>
          </a:p>
        </p:txBody>
      </p:sp>
      <p:sp>
        <p:nvSpPr>
          <p:cNvPr id="35" name="TextBox 34">
            <a:extLst>
              <a:ext uri="{FF2B5EF4-FFF2-40B4-BE49-F238E27FC236}">
                <a16:creationId xmlns:a16="http://schemas.microsoft.com/office/drawing/2014/main" id="{E0681A09-EBFB-4F35-B8E2-112E9FBBEBF3}"/>
              </a:ext>
            </a:extLst>
          </p:cNvPr>
          <p:cNvSpPr txBox="1"/>
          <p:nvPr/>
        </p:nvSpPr>
        <p:spPr>
          <a:xfrm>
            <a:off x="6509306" y="3628858"/>
            <a:ext cx="775855" cy="646331"/>
          </a:xfrm>
          <a:prstGeom prst="rect">
            <a:avLst/>
          </a:prstGeom>
          <a:noFill/>
        </p:spPr>
        <p:txBody>
          <a:bodyPr wrap="square" rtlCol="0">
            <a:spAutoFit/>
          </a:bodyPr>
          <a:lstStyle/>
          <a:p>
            <a:r>
              <a:rPr lang="en-US" dirty="0"/>
              <a:t>20	</a:t>
            </a:r>
          </a:p>
        </p:txBody>
      </p:sp>
      <p:sp>
        <p:nvSpPr>
          <p:cNvPr id="36" name="TextBox 35">
            <a:extLst>
              <a:ext uri="{FF2B5EF4-FFF2-40B4-BE49-F238E27FC236}">
                <a16:creationId xmlns:a16="http://schemas.microsoft.com/office/drawing/2014/main" id="{4617A96B-FBF1-4596-9ACD-8E63AFDF14B8}"/>
              </a:ext>
            </a:extLst>
          </p:cNvPr>
          <p:cNvSpPr txBox="1"/>
          <p:nvPr/>
        </p:nvSpPr>
        <p:spPr>
          <a:xfrm>
            <a:off x="6509306" y="4146611"/>
            <a:ext cx="775855" cy="369332"/>
          </a:xfrm>
          <a:prstGeom prst="rect">
            <a:avLst/>
          </a:prstGeom>
          <a:noFill/>
        </p:spPr>
        <p:txBody>
          <a:bodyPr wrap="square" rtlCol="0">
            <a:spAutoFit/>
          </a:bodyPr>
          <a:lstStyle/>
          <a:p>
            <a:r>
              <a:rPr lang="en-US" dirty="0"/>
              <a:t>13.33</a:t>
            </a:r>
          </a:p>
        </p:txBody>
      </p:sp>
      <p:cxnSp>
        <p:nvCxnSpPr>
          <p:cNvPr id="37" name="Straight Connector 36">
            <a:extLst>
              <a:ext uri="{FF2B5EF4-FFF2-40B4-BE49-F238E27FC236}">
                <a16:creationId xmlns:a16="http://schemas.microsoft.com/office/drawing/2014/main" id="{A9DFD1A2-2E0E-4CDD-A830-18FE9081C119}"/>
              </a:ext>
            </a:extLst>
          </p:cNvPr>
          <p:cNvCxnSpPr/>
          <p:nvPr/>
        </p:nvCxnSpPr>
        <p:spPr>
          <a:xfrm>
            <a:off x="4672458" y="4564230"/>
            <a:ext cx="93979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9246C06-65B8-49D0-976D-AB3FE113B232}"/>
              </a:ext>
            </a:extLst>
          </p:cNvPr>
          <p:cNvSpPr txBox="1"/>
          <p:nvPr/>
        </p:nvSpPr>
        <p:spPr>
          <a:xfrm>
            <a:off x="4830607" y="4653495"/>
            <a:ext cx="792003" cy="369332"/>
          </a:xfrm>
          <a:prstGeom prst="rect">
            <a:avLst/>
          </a:prstGeom>
          <a:noFill/>
        </p:spPr>
        <p:txBody>
          <a:bodyPr wrap="square" rtlCol="0">
            <a:spAutoFit/>
          </a:bodyPr>
          <a:lstStyle/>
          <a:p>
            <a:r>
              <a:rPr lang="en-US"/>
              <a:t>10</a:t>
            </a:r>
            <a:endParaRPr lang="en-US" dirty="0"/>
          </a:p>
        </p:txBody>
      </p:sp>
      <p:sp>
        <p:nvSpPr>
          <p:cNvPr id="39" name="TextBox 38">
            <a:extLst>
              <a:ext uri="{FF2B5EF4-FFF2-40B4-BE49-F238E27FC236}">
                <a16:creationId xmlns:a16="http://schemas.microsoft.com/office/drawing/2014/main" id="{419AADDA-6F91-4B31-9187-698FD0F0CD64}"/>
              </a:ext>
            </a:extLst>
          </p:cNvPr>
          <p:cNvSpPr txBox="1"/>
          <p:nvPr/>
        </p:nvSpPr>
        <p:spPr>
          <a:xfrm>
            <a:off x="1094504" y="5487906"/>
            <a:ext cx="8248072" cy="369332"/>
          </a:xfrm>
          <a:prstGeom prst="rect">
            <a:avLst/>
          </a:prstGeom>
          <a:noFill/>
        </p:spPr>
        <p:txBody>
          <a:bodyPr wrap="square" rtlCol="0">
            <a:spAutoFit/>
          </a:bodyPr>
          <a:lstStyle/>
          <a:p>
            <a:r>
              <a:rPr lang="en-US" dirty="0"/>
              <a:t>%  value of a node      = 	Rank of the node * 100</a:t>
            </a:r>
          </a:p>
        </p:txBody>
      </p:sp>
      <p:sp>
        <p:nvSpPr>
          <p:cNvPr id="40" name="TextBox 39">
            <a:extLst>
              <a:ext uri="{FF2B5EF4-FFF2-40B4-BE49-F238E27FC236}">
                <a16:creationId xmlns:a16="http://schemas.microsoft.com/office/drawing/2014/main" id="{D36ECF89-A998-4DA3-A2CF-A8F388D510F1}"/>
              </a:ext>
            </a:extLst>
          </p:cNvPr>
          <p:cNvSpPr txBox="1"/>
          <p:nvPr/>
        </p:nvSpPr>
        <p:spPr>
          <a:xfrm>
            <a:off x="3628751" y="5854422"/>
            <a:ext cx="5308579" cy="369332"/>
          </a:xfrm>
          <a:prstGeom prst="rect">
            <a:avLst/>
          </a:prstGeom>
          <a:noFill/>
        </p:spPr>
        <p:txBody>
          <a:bodyPr wrap="square" rtlCol="0">
            <a:spAutoFit/>
          </a:bodyPr>
          <a:lstStyle/>
          <a:p>
            <a:r>
              <a:rPr lang="en-US" dirty="0"/>
              <a:t>(Sum of fitness ranks of all p nodes)</a:t>
            </a:r>
          </a:p>
        </p:txBody>
      </p:sp>
      <p:cxnSp>
        <p:nvCxnSpPr>
          <p:cNvPr id="41" name="Straight Connector 40">
            <a:extLst>
              <a:ext uri="{FF2B5EF4-FFF2-40B4-BE49-F238E27FC236}">
                <a16:creationId xmlns:a16="http://schemas.microsoft.com/office/drawing/2014/main" id="{4F67C06C-CE4D-4DA4-BA2E-D0EBFC265D2F}"/>
              </a:ext>
            </a:extLst>
          </p:cNvPr>
          <p:cNvCxnSpPr>
            <a:cxnSpLocks/>
          </p:cNvCxnSpPr>
          <p:nvPr/>
        </p:nvCxnSpPr>
        <p:spPr>
          <a:xfrm flipV="1">
            <a:off x="3315855" y="5854422"/>
            <a:ext cx="4137890" cy="209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029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65D2A-46FD-42B8-8B7E-538BA0D0ECCE}"/>
              </a:ext>
            </a:extLst>
          </p:cNvPr>
          <p:cNvSpPr>
            <a:spLocks noGrp="1"/>
          </p:cNvSpPr>
          <p:nvPr>
            <p:ph type="title"/>
          </p:nvPr>
        </p:nvSpPr>
        <p:spPr/>
        <p:txBody>
          <a:bodyPr/>
          <a:lstStyle/>
          <a:p>
            <a:pPr algn="ctr"/>
            <a:r>
              <a:rPr lang="en-US" b="1" dirty="0"/>
              <a:t>Crossover</a:t>
            </a:r>
          </a:p>
        </p:txBody>
      </p:sp>
      <p:sp>
        <p:nvSpPr>
          <p:cNvPr id="3" name="Content Placeholder 2">
            <a:extLst>
              <a:ext uri="{FF2B5EF4-FFF2-40B4-BE49-F238E27FC236}">
                <a16:creationId xmlns:a16="http://schemas.microsoft.com/office/drawing/2014/main" id="{6F367CF2-6779-465D-8732-696A82F08DF2}"/>
              </a:ext>
            </a:extLst>
          </p:cNvPr>
          <p:cNvSpPr>
            <a:spLocks noGrp="1"/>
          </p:cNvSpPr>
          <p:nvPr>
            <p:ph idx="1"/>
          </p:nvPr>
        </p:nvSpPr>
        <p:spPr/>
        <p:txBody>
          <a:bodyPr/>
          <a:lstStyle/>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Single point crossover</a:t>
            </a:r>
          </a:p>
          <a:p>
            <a:pPr marL="514350" indent="-514350">
              <a:buFont typeface="+mj-lt"/>
              <a:buAutoNum type="arabicPeriod"/>
            </a:pPr>
            <a:r>
              <a:rPr lang="en-US" dirty="0"/>
              <a:t>Two point crossover</a:t>
            </a:r>
          </a:p>
          <a:p>
            <a:pPr marL="514350" indent="-514350">
              <a:buFont typeface="+mj-lt"/>
              <a:buAutoNum type="arabicPeriod"/>
            </a:pPr>
            <a:r>
              <a:rPr lang="en-US" dirty="0"/>
              <a:t>Multiple point crossover</a:t>
            </a:r>
          </a:p>
        </p:txBody>
      </p:sp>
    </p:spTree>
    <p:extLst>
      <p:ext uri="{BB962C8B-B14F-4D97-AF65-F5344CB8AC3E}">
        <p14:creationId xmlns:p14="http://schemas.microsoft.com/office/powerpoint/2010/main" val="2867461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F577-54CE-434A-8F4D-CEE08FCCC05D}"/>
              </a:ext>
            </a:extLst>
          </p:cNvPr>
          <p:cNvSpPr>
            <a:spLocks noGrp="1"/>
          </p:cNvSpPr>
          <p:nvPr>
            <p:ph type="title"/>
          </p:nvPr>
        </p:nvSpPr>
        <p:spPr/>
        <p:txBody>
          <a:bodyPr/>
          <a:lstStyle/>
          <a:p>
            <a:pPr algn="ctr"/>
            <a:r>
              <a:rPr lang="en-US" b="1" dirty="0"/>
              <a:t>Single Point Crossover</a:t>
            </a:r>
          </a:p>
        </p:txBody>
      </p:sp>
      <p:grpSp>
        <p:nvGrpSpPr>
          <p:cNvPr id="70" name="Group 69">
            <a:extLst>
              <a:ext uri="{FF2B5EF4-FFF2-40B4-BE49-F238E27FC236}">
                <a16:creationId xmlns:a16="http://schemas.microsoft.com/office/drawing/2014/main" id="{BFFED25D-9039-413D-9DFB-050751F74E5C}"/>
              </a:ext>
            </a:extLst>
          </p:cNvPr>
          <p:cNvGrpSpPr/>
          <p:nvPr/>
        </p:nvGrpSpPr>
        <p:grpSpPr>
          <a:xfrm>
            <a:off x="1260758" y="2140413"/>
            <a:ext cx="549569" cy="3372381"/>
            <a:chOff x="1260758" y="2140413"/>
            <a:chExt cx="549569" cy="3372381"/>
          </a:xfrm>
        </p:grpSpPr>
        <p:sp>
          <p:nvSpPr>
            <p:cNvPr id="5" name="Flowchart: Connector 4">
              <a:extLst>
                <a:ext uri="{FF2B5EF4-FFF2-40B4-BE49-F238E27FC236}">
                  <a16:creationId xmlns:a16="http://schemas.microsoft.com/office/drawing/2014/main" id="{2C6C3A95-2F44-4F59-B4B5-9989055F61B8}"/>
                </a:ext>
              </a:extLst>
            </p:cNvPr>
            <p:cNvSpPr/>
            <p:nvPr/>
          </p:nvSpPr>
          <p:spPr>
            <a:xfrm>
              <a:off x="1274613" y="2140413"/>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P1</a:t>
              </a:r>
            </a:p>
          </p:txBody>
        </p:sp>
        <p:sp>
          <p:nvSpPr>
            <p:cNvPr id="7" name="Flowchart: Connector 6">
              <a:extLst>
                <a:ext uri="{FF2B5EF4-FFF2-40B4-BE49-F238E27FC236}">
                  <a16:creationId xmlns:a16="http://schemas.microsoft.com/office/drawing/2014/main" id="{EE78A030-3E93-4128-9B8E-39C5938CEA16}"/>
                </a:ext>
              </a:extLst>
            </p:cNvPr>
            <p:cNvSpPr/>
            <p:nvPr/>
          </p:nvSpPr>
          <p:spPr>
            <a:xfrm>
              <a:off x="1260758" y="2974860"/>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P2</a:t>
              </a:r>
            </a:p>
          </p:txBody>
        </p:sp>
        <p:sp>
          <p:nvSpPr>
            <p:cNvPr id="8" name="Flowchart: Connector 7">
              <a:extLst>
                <a:ext uri="{FF2B5EF4-FFF2-40B4-BE49-F238E27FC236}">
                  <a16:creationId xmlns:a16="http://schemas.microsoft.com/office/drawing/2014/main" id="{FDE835F5-5639-4F41-8379-5439535EFD94}"/>
                </a:ext>
              </a:extLst>
            </p:cNvPr>
            <p:cNvSpPr/>
            <p:nvPr/>
          </p:nvSpPr>
          <p:spPr>
            <a:xfrm>
              <a:off x="1274613" y="4158688"/>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O1</a:t>
              </a:r>
            </a:p>
          </p:txBody>
        </p:sp>
        <p:sp>
          <p:nvSpPr>
            <p:cNvPr id="9" name="Flowchart: Connector 8">
              <a:extLst>
                <a:ext uri="{FF2B5EF4-FFF2-40B4-BE49-F238E27FC236}">
                  <a16:creationId xmlns:a16="http://schemas.microsoft.com/office/drawing/2014/main" id="{9BD2EA22-292F-4D19-A896-C93008B39237}"/>
                </a:ext>
              </a:extLst>
            </p:cNvPr>
            <p:cNvSpPr/>
            <p:nvPr/>
          </p:nvSpPr>
          <p:spPr>
            <a:xfrm>
              <a:off x="1260758" y="4993135"/>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O2</a:t>
              </a:r>
            </a:p>
          </p:txBody>
        </p:sp>
      </p:grpSp>
      <p:grpSp>
        <p:nvGrpSpPr>
          <p:cNvPr id="65" name="Group 64">
            <a:extLst>
              <a:ext uri="{FF2B5EF4-FFF2-40B4-BE49-F238E27FC236}">
                <a16:creationId xmlns:a16="http://schemas.microsoft.com/office/drawing/2014/main" id="{0BFE1C7D-192B-43EC-852F-1E3423EB9BA4}"/>
              </a:ext>
            </a:extLst>
          </p:cNvPr>
          <p:cNvGrpSpPr/>
          <p:nvPr/>
        </p:nvGrpSpPr>
        <p:grpSpPr>
          <a:xfrm>
            <a:off x="2484583" y="2163030"/>
            <a:ext cx="3214284" cy="3275399"/>
            <a:chOff x="2484583" y="2163030"/>
            <a:chExt cx="3214284" cy="3275399"/>
          </a:xfrm>
        </p:grpSpPr>
        <p:grpSp>
          <p:nvGrpSpPr>
            <p:cNvPr id="36" name="Group 35">
              <a:extLst>
                <a:ext uri="{FF2B5EF4-FFF2-40B4-BE49-F238E27FC236}">
                  <a16:creationId xmlns:a16="http://schemas.microsoft.com/office/drawing/2014/main" id="{55ACE1DD-D6C3-4B8E-81EB-B3882775D93E}"/>
                </a:ext>
              </a:extLst>
            </p:cNvPr>
            <p:cNvGrpSpPr/>
            <p:nvPr/>
          </p:nvGrpSpPr>
          <p:grpSpPr>
            <a:xfrm>
              <a:off x="2484583" y="3049224"/>
              <a:ext cx="3214284" cy="370930"/>
              <a:chOff x="2484583" y="2163030"/>
              <a:chExt cx="3214284" cy="370930"/>
            </a:xfrm>
          </p:grpSpPr>
          <p:sp>
            <p:nvSpPr>
              <p:cNvPr id="30" name="TextBox 29">
                <a:extLst>
                  <a:ext uri="{FF2B5EF4-FFF2-40B4-BE49-F238E27FC236}">
                    <a16:creationId xmlns:a16="http://schemas.microsoft.com/office/drawing/2014/main" id="{BED8CEFC-F8A2-4822-96A6-A619AE0DFF71}"/>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1" name="TextBox 30">
                <a:extLst>
                  <a:ext uri="{FF2B5EF4-FFF2-40B4-BE49-F238E27FC236}">
                    <a16:creationId xmlns:a16="http://schemas.microsoft.com/office/drawing/2014/main" id="{058A6331-5423-4306-AB25-75A2E1441AB3}"/>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2" name="TextBox 31">
                <a:extLst>
                  <a:ext uri="{FF2B5EF4-FFF2-40B4-BE49-F238E27FC236}">
                    <a16:creationId xmlns:a16="http://schemas.microsoft.com/office/drawing/2014/main" id="{36E2B58C-553C-4239-9343-29B4C04D5A78}"/>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3" name="TextBox 32">
                <a:extLst>
                  <a:ext uri="{FF2B5EF4-FFF2-40B4-BE49-F238E27FC236}">
                    <a16:creationId xmlns:a16="http://schemas.microsoft.com/office/drawing/2014/main" id="{1632798F-DECF-4B76-BC47-C016B6E03EA5}"/>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4" name="TextBox 33">
                <a:extLst>
                  <a:ext uri="{FF2B5EF4-FFF2-40B4-BE49-F238E27FC236}">
                    <a16:creationId xmlns:a16="http://schemas.microsoft.com/office/drawing/2014/main" id="{34D5EEEE-44A8-4407-ADB8-19CBF3D042C8}"/>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5" name="TextBox 34">
                <a:extLst>
                  <a:ext uri="{FF2B5EF4-FFF2-40B4-BE49-F238E27FC236}">
                    <a16:creationId xmlns:a16="http://schemas.microsoft.com/office/drawing/2014/main" id="{C884164B-EE08-4841-92DF-496E9B6CE49E}"/>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nvGrpSpPr>
            <p:cNvPr id="44" name="Group 43">
              <a:extLst>
                <a:ext uri="{FF2B5EF4-FFF2-40B4-BE49-F238E27FC236}">
                  <a16:creationId xmlns:a16="http://schemas.microsoft.com/office/drawing/2014/main" id="{6338D799-4021-44BF-951D-0819CF966094}"/>
                </a:ext>
              </a:extLst>
            </p:cNvPr>
            <p:cNvGrpSpPr/>
            <p:nvPr/>
          </p:nvGrpSpPr>
          <p:grpSpPr>
            <a:xfrm>
              <a:off x="2484583" y="2163030"/>
              <a:ext cx="3214284" cy="370930"/>
              <a:chOff x="2484583" y="2163030"/>
              <a:chExt cx="3214284" cy="370930"/>
            </a:xfrm>
          </p:grpSpPr>
          <p:sp>
            <p:nvSpPr>
              <p:cNvPr id="45" name="TextBox 44">
                <a:extLst>
                  <a:ext uri="{FF2B5EF4-FFF2-40B4-BE49-F238E27FC236}">
                    <a16:creationId xmlns:a16="http://schemas.microsoft.com/office/drawing/2014/main" id="{6D8E85DF-03B9-4B8B-A834-2E3333869CA5}"/>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46" name="TextBox 45">
                <a:extLst>
                  <a:ext uri="{FF2B5EF4-FFF2-40B4-BE49-F238E27FC236}">
                    <a16:creationId xmlns:a16="http://schemas.microsoft.com/office/drawing/2014/main" id="{FA060C09-7A72-434D-A05F-31D037810BAA}"/>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47" name="TextBox 46">
                <a:extLst>
                  <a:ext uri="{FF2B5EF4-FFF2-40B4-BE49-F238E27FC236}">
                    <a16:creationId xmlns:a16="http://schemas.microsoft.com/office/drawing/2014/main" id="{44DEA410-5D67-4AC8-B33B-EDDBB7D160F4}"/>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48" name="TextBox 47">
                <a:extLst>
                  <a:ext uri="{FF2B5EF4-FFF2-40B4-BE49-F238E27FC236}">
                    <a16:creationId xmlns:a16="http://schemas.microsoft.com/office/drawing/2014/main" id="{4B716BBE-E606-4FA4-AE7D-7E787DE20F52}"/>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49" name="TextBox 48">
                <a:extLst>
                  <a:ext uri="{FF2B5EF4-FFF2-40B4-BE49-F238E27FC236}">
                    <a16:creationId xmlns:a16="http://schemas.microsoft.com/office/drawing/2014/main" id="{4E48D3F3-8F3A-4492-8539-E41C5AA1F2F3}"/>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50" name="TextBox 49">
                <a:extLst>
                  <a:ext uri="{FF2B5EF4-FFF2-40B4-BE49-F238E27FC236}">
                    <a16:creationId xmlns:a16="http://schemas.microsoft.com/office/drawing/2014/main" id="{B273F8A2-8B0B-4A1C-B142-F22F0A2EA1B5}"/>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nvGrpSpPr>
            <p:cNvPr id="51" name="Group 50">
              <a:extLst>
                <a:ext uri="{FF2B5EF4-FFF2-40B4-BE49-F238E27FC236}">
                  <a16:creationId xmlns:a16="http://schemas.microsoft.com/office/drawing/2014/main" id="{1ADE5481-4485-4525-A428-B66B6CDCEDE6}"/>
                </a:ext>
              </a:extLst>
            </p:cNvPr>
            <p:cNvGrpSpPr/>
            <p:nvPr/>
          </p:nvGrpSpPr>
          <p:grpSpPr>
            <a:xfrm>
              <a:off x="2484583" y="4233052"/>
              <a:ext cx="3214284" cy="370930"/>
              <a:chOff x="2484583" y="2163030"/>
              <a:chExt cx="3214284" cy="370930"/>
            </a:xfrm>
          </p:grpSpPr>
          <p:sp>
            <p:nvSpPr>
              <p:cNvPr id="52" name="TextBox 51">
                <a:extLst>
                  <a:ext uri="{FF2B5EF4-FFF2-40B4-BE49-F238E27FC236}">
                    <a16:creationId xmlns:a16="http://schemas.microsoft.com/office/drawing/2014/main" id="{D84B8A20-712A-41EA-AE87-2C864CF3EC32}"/>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53" name="TextBox 52">
                <a:extLst>
                  <a:ext uri="{FF2B5EF4-FFF2-40B4-BE49-F238E27FC236}">
                    <a16:creationId xmlns:a16="http://schemas.microsoft.com/office/drawing/2014/main" id="{B230677C-464E-4C41-A9D6-D7416AC7835C}"/>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54" name="TextBox 53">
                <a:extLst>
                  <a:ext uri="{FF2B5EF4-FFF2-40B4-BE49-F238E27FC236}">
                    <a16:creationId xmlns:a16="http://schemas.microsoft.com/office/drawing/2014/main" id="{CA10CBF5-35EF-47FD-98A5-76B3A1538C9C}"/>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55" name="TextBox 54">
                <a:extLst>
                  <a:ext uri="{FF2B5EF4-FFF2-40B4-BE49-F238E27FC236}">
                    <a16:creationId xmlns:a16="http://schemas.microsoft.com/office/drawing/2014/main" id="{593C5A57-E437-4A13-A3C9-ADF3CB61D881}"/>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56" name="TextBox 55">
                <a:extLst>
                  <a:ext uri="{FF2B5EF4-FFF2-40B4-BE49-F238E27FC236}">
                    <a16:creationId xmlns:a16="http://schemas.microsoft.com/office/drawing/2014/main" id="{039A9CBD-B777-4B4E-B066-17D4DC9BD863}"/>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57" name="TextBox 56">
                <a:extLst>
                  <a:ext uri="{FF2B5EF4-FFF2-40B4-BE49-F238E27FC236}">
                    <a16:creationId xmlns:a16="http://schemas.microsoft.com/office/drawing/2014/main" id="{137C1414-856A-4161-B783-5BC979B0D183}"/>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nvGrpSpPr>
            <p:cNvPr id="58" name="Group 57">
              <a:extLst>
                <a:ext uri="{FF2B5EF4-FFF2-40B4-BE49-F238E27FC236}">
                  <a16:creationId xmlns:a16="http://schemas.microsoft.com/office/drawing/2014/main" id="{D14863B9-C449-46F0-8D7E-0A4F50213329}"/>
                </a:ext>
              </a:extLst>
            </p:cNvPr>
            <p:cNvGrpSpPr/>
            <p:nvPr/>
          </p:nvGrpSpPr>
          <p:grpSpPr>
            <a:xfrm>
              <a:off x="2484583" y="5067499"/>
              <a:ext cx="3214284" cy="370930"/>
              <a:chOff x="2484583" y="2163030"/>
              <a:chExt cx="3214284" cy="370930"/>
            </a:xfrm>
          </p:grpSpPr>
          <p:sp>
            <p:nvSpPr>
              <p:cNvPr id="59" name="TextBox 58">
                <a:extLst>
                  <a:ext uri="{FF2B5EF4-FFF2-40B4-BE49-F238E27FC236}">
                    <a16:creationId xmlns:a16="http://schemas.microsoft.com/office/drawing/2014/main" id="{7C2496E8-46C2-4ADC-ABAE-D0283BBBED93}"/>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60" name="TextBox 59">
                <a:extLst>
                  <a:ext uri="{FF2B5EF4-FFF2-40B4-BE49-F238E27FC236}">
                    <a16:creationId xmlns:a16="http://schemas.microsoft.com/office/drawing/2014/main" id="{3ACB1D37-A202-4412-9964-0239CE25ABC2}"/>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61" name="TextBox 60">
                <a:extLst>
                  <a:ext uri="{FF2B5EF4-FFF2-40B4-BE49-F238E27FC236}">
                    <a16:creationId xmlns:a16="http://schemas.microsoft.com/office/drawing/2014/main" id="{D1821F4B-E430-4CC0-9E9B-42EA72F7A70C}"/>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62" name="TextBox 61">
                <a:extLst>
                  <a:ext uri="{FF2B5EF4-FFF2-40B4-BE49-F238E27FC236}">
                    <a16:creationId xmlns:a16="http://schemas.microsoft.com/office/drawing/2014/main" id="{C962F74B-0785-45A6-891D-E4DB443E5ACF}"/>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63" name="TextBox 62">
                <a:extLst>
                  <a:ext uri="{FF2B5EF4-FFF2-40B4-BE49-F238E27FC236}">
                    <a16:creationId xmlns:a16="http://schemas.microsoft.com/office/drawing/2014/main" id="{38F06266-3EF9-4A8D-9FC7-0D24564C542A}"/>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64" name="TextBox 63">
                <a:extLst>
                  <a:ext uri="{FF2B5EF4-FFF2-40B4-BE49-F238E27FC236}">
                    <a16:creationId xmlns:a16="http://schemas.microsoft.com/office/drawing/2014/main" id="{213DBD51-99EC-4ABE-B55A-818A847AD1EE}"/>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grpSp>
        <p:nvGrpSpPr>
          <p:cNvPr id="71" name="Group 70">
            <a:extLst>
              <a:ext uri="{FF2B5EF4-FFF2-40B4-BE49-F238E27FC236}">
                <a16:creationId xmlns:a16="http://schemas.microsoft.com/office/drawing/2014/main" id="{03E19404-F37F-4830-86CA-150D71A46F25}"/>
              </a:ext>
            </a:extLst>
          </p:cNvPr>
          <p:cNvGrpSpPr/>
          <p:nvPr/>
        </p:nvGrpSpPr>
        <p:grpSpPr>
          <a:xfrm>
            <a:off x="3556011" y="1634835"/>
            <a:ext cx="0" cy="4341092"/>
            <a:chOff x="3556011" y="1634835"/>
            <a:chExt cx="0" cy="4341092"/>
          </a:xfrm>
        </p:grpSpPr>
        <p:cxnSp>
          <p:nvCxnSpPr>
            <p:cNvPr id="67" name="Straight Connector 66">
              <a:extLst>
                <a:ext uri="{FF2B5EF4-FFF2-40B4-BE49-F238E27FC236}">
                  <a16:creationId xmlns:a16="http://schemas.microsoft.com/office/drawing/2014/main" id="{CC3EBE8D-6B85-4C96-A01D-DB46EC8453D7}"/>
                </a:ext>
              </a:extLst>
            </p:cNvPr>
            <p:cNvCxnSpPr>
              <a:cxnSpLocks/>
            </p:cNvCxnSpPr>
            <p:nvPr/>
          </p:nvCxnSpPr>
          <p:spPr>
            <a:xfrm>
              <a:off x="3556011" y="1634835"/>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69" name="Straight Connector 68">
              <a:extLst>
                <a:ext uri="{FF2B5EF4-FFF2-40B4-BE49-F238E27FC236}">
                  <a16:creationId xmlns:a16="http://schemas.microsoft.com/office/drawing/2014/main" id="{95C8763D-5126-4A02-BEC2-8F8BFBF76C87}"/>
                </a:ext>
              </a:extLst>
            </p:cNvPr>
            <p:cNvCxnSpPr>
              <a:cxnSpLocks/>
            </p:cNvCxnSpPr>
            <p:nvPr/>
          </p:nvCxnSpPr>
          <p:spPr>
            <a:xfrm>
              <a:off x="3556011" y="3805381"/>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54811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8FE3-A069-401C-8691-F1922F9C9B2E}"/>
              </a:ext>
            </a:extLst>
          </p:cNvPr>
          <p:cNvSpPr>
            <a:spLocks noGrp="1"/>
          </p:cNvSpPr>
          <p:nvPr>
            <p:ph type="title"/>
          </p:nvPr>
        </p:nvSpPr>
        <p:spPr/>
        <p:txBody>
          <a:bodyPr/>
          <a:lstStyle/>
          <a:p>
            <a:pPr algn="ctr"/>
            <a:r>
              <a:rPr lang="en-US" b="1" dirty="0"/>
              <a:t>Two Point Crossover</a:t>
            </a:r>
          </a:p>
        </p:txBody>
      </p:sp>
      <p:grpSp>
        <p:nvGrpSpPr>
          <p:cNvPr id="4" name="Group 3">
            <a:extLst>
              <a:ext uri="{FF2B5EF4-FFF2-40B4-BE49-F238E27FC236}">
                <a16:creationId xmlns:a16="http://schemas.microsoft.com/office/drawing/2014/main" id="{28B730CC-969A-468F-942A-EEB572140348}"/>
              </a:ext>
            </a:extLst>
          </p:cNvPr>
          <p:cNvGrpSpPr/>
          <p:nvPr/>
        </p:nvGrpSpPr>
        <p:grpSpPr>
          <a:xfrm>
            <a:off x="1260758" y="2140413"/>
            <a:ext cx="549569" cy="3372381"/>
            <a:chOff x="1260758" y="2140413"/>
            <a:chExt cx="549569" cy="3372381"/>
          </a:xfrm>
        </p:grpSpPr>
        <p:sp>
          <p:nvSpPr>
            <p:cNvPr id="5" name="Flowchart: Connector 4">
              <a:extLst>
                <a:ext uri="{FF2B5EF4-FFF2-40B4-BE49-F238E27FC236}">
                  <a16:creationId xmlns:a16="http://schemas.microsoft.com/office/drawing/2014/main" id="{959CF530-A187-4F2F-8AC6-FCC91CD275CD}"/>
                </a:ext>
              </a:extLst>
            </p:cNvPr>
            <p:cNvSpPr/>
            <p:nvPr/>
          </p:nvSpPr>
          <p:spPr>
            <a:xfrm>
              <a:off x="1274613" y="2140413"/>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P1</a:t>
              </a:r>
            </a:p>
          </p:txBody>
        </p:sp>
        <p:sp>
          <p:nvSpPr>
            <p:cNvPr id="6" name="Flowchart: Connector 5">
              <a:extLst>
                <a:ext uri="{FF2B5EF4-FFF2-40B4-BE49-F238E27FC236}">
                  <a16:creationId xmlns:a16="http://schemas.microsoft.com/office/drawing/2014/main" id="{F2D2FCDC-69E8-47DE-8689-07D37EEFDAEF}"/>
                </a:ext>
              </a:extLst>
            </p:cNvPr>
            <p:cNvSpPr/>
            <p:nvPr/>
          </p:nvSpPr>
          <p:spPr>
            <a:xfrm>
              <a:off x="1260758" y="2974860"/>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P2</a:t>
              </a:r>
            </a:p>
          </p:txBody>
        </p:sp>
        <p:sp>
          <p:nvSpPr>
            <p:cNvPr id="7" name="Flowchart: Connector 6">
              <a:extLst>
                <a:ext uri="{FF2B5EF4-FFF2-40B4-BE49-F238E27FC236}">
                  <a16:creationId xmlns:a16="http://schemas.microsoft.com/office/drawing/2014/main" id="{CC78BD22-8FD1-4F8F-B94D-95F6676EFCFF}"/>
                </a:ext>
              </a:extLst>
            </p:cNvPr>
            <p:cNvSpPr/>
            <p:nvPr/>
          </p:nvSpPr>
          <p:spPr>
            <a:xfrm>
              <a:off x="1274613" y="4158688"/>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O1</a:t>
              </a:r>
            </a:p>
          </p:txBody>
        </p:sp>
        <p:sp>
          <p:nvSpPr>
            <p:cNvPr id="8" name="Flowchart: Connector 7">
              <a:extLst>
                <a:ext uri="{FF2B5EF4-FFF2-40B4-BE49-F238E27FC236}">
                  <a16:creationId xmlns:a16="http://schemas.microsoft.com/office/drawing/2014/main" id="{DF4E2680-E24D-4464-9AEC-CCFA157D2AD5}"/>
                </a:ext>
              </a:extLst>
            </p:cNvPr>
            <p:cNvSpPr/>
            <p:nvPr/>
          </p:nvSpPr>
          <p:spPr>
            <a:xfrm>
              <a:off x="1260758" y="4993135"/>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O2</a:t>
              </a:r>
            </a:p>
          </p:txBody>
        </p:sp>
      </p:grpSp>
      <p:grpSp>
        <p:nvGrpSpPr>
          <p:cNvPr id="9" name="Group 8">
            <a:extLst>
              <a:ext uri="{FF2B5EF4-FFF2-40B4-BE49-F238E27FC236}">
                <a16:creationId xmlns:a16="http://schemas.microsoft.com/office/drawing/2014/main" id="{8E65DE62-1A16-4298-A5F4-D357099434BA}"/>
              </a:ext>
            </a:extLst>
          </p:cNvPr>
          <p:cNvGrpSpPr/>
          <p:nvPr/>
        </p:nvGrpSpPr>
        <p:grpSpPr>
          <a:xfrm>
            <a:off x="2484583" y="2163030"/>
            <a:ext cx="3214284" cy="3275399"/>
            <a:chOff x="2484583" y="2163030"/>
            <a:chExt cx="3214284" cy="3275399"/>
          </a:xfrm>
        </p:grpSpPr>
        <p:grpSp>
          <p:nvGrpSpPr>
            <p:cNvPr id="10" name="Group 9">
              <a:extLst>
                <a:ext uri="{FF2B5EF4-FFF2-40B4-BE49-F238E27FC236}">
                  <a16:creationId xmlns:a16="http://schemas.microsoft.com/office/drawing/2014/main" id="{7FD449C7-2F20-427C-990D-D5A3A53F786C}"/>
                </a:ext>
              </a:extLst>
            </p:cNvPr>
            <p:cNvGrpSpPr/>
            <p:nvPr/>
          </p:nvGrpSpPr>
          <p:grpSpPr>
            <a:xfrm>
              <a:off x="2484583" y="3049224"/>
              <a:ext cx="3214284" cy="370930"/>
              <a:chOff x="2484583" y="2163030"/>
              <a:chExt cx="3214284" cy="370930"/>
            </a:xfrm>
          </p:grpSpPr>
          <p:sp>
            <p:nvSpPr>
              <p:cNvPr id="32" name="TextBox 31">
                <a:extLst>
                  <a:ext uri="{FF2B5EF4-FFF2-40B4-BE49-F238E27FC236}">
                    <a16:creationId xmlns:a16="http://schemas.microsoft.com/office/drawing/2014/main" id="{6DEEC871-4CCC-4B40-8B79-E10F717702B3}"/>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3" name="TextBox 32">
                <a:extLst>
                  <a:ext uri="{FF2B5EF4-FFF2-40B4-BE49-F238E27FC236}">
                    <a16:creationId xmlns:a16="http://schemas.microsoft.com/office/drawing/2014/main" id="{F3356007-654C-4F17-A894-65F57DA7B566}"/>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4" name="TextBox 33">
                <a:extLst>
                  <a:ext uri="{FF2B5EF4-FFF2-40B4-BE49-F238E27FC236}">
                    <a16:creationId xmlns:a16="http://schemas.microsoft.com/office/drawing/2014/main" id="{EEE93C2C-75FF-4946-BADB-385C94F9F9BC}"/>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5" name="TextBox 34">
                <a:extLst>
                  <a:ext uri="{FF2B5EF4-FFF2-40B4-BE49-F238E27FC236}">
                    <a16:creationId xmlns:a16="http://schemas.microsoft.com/office/drawing/2014/main" id="{7C4475E3-58E6-447E-A355-9B347EDB8969}"/>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6" name="TextBox 35">
                <a:extLst>
                  <a:ext uri="{FF2B5EF4-FFF2-40B4-BE49-F238E27FC236}">
                    <a16:creationId xmlns:a16="http://schemas.microsoft.com/office/drawing/2014/main" id="{3AD7EE4F-5D89-48B9-A174-51C7593C1682}"/>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7" name="TextBox 36">
                <a:extLst>
                  <a:ext uri="{FF2B5EF4-FFF2-40B4-BE49-F238E27FC236}">
                    <a16:creationId xmlns:a16="http://schemas.microsoft.com/office/drawing/2014/main" id="{E1B40429-E883-452E-9DA9-CBA00423074B}"/>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nvGrpSpPr>
            <p:cNvPr id="11" name="Group 10">
              <a:extLst>
                <a:ext uri="{FF2B5EF4-FFF2-40B4-BE49-F238E27FC236}">
                  <a16:creationId xmlns:a16="http://schemas.microsoft.com/office/drawing/2014/main" id="{9DFB66D1-3C0A-426E-972B-5DFC417C1297}"/>
                </a:ext>
              </a:extLst>
            </p:cNvPr>
            <p:cNvGrpSpPr/>
            <p:nvPr/>
          </p:nvGrpSpPr>
          <p:grpSpPr>
            <a:xfrm>
              <a:off x="2484583" y="2163030"/>
              <a:ext cx="3214284" cy="370930"/>
              <a:chOff x="2484583" y="2163030"/>
              <a:chExt cx="3214284" cy="370930"/>
            </a:xfrm>
          </p:grpSpPr>
          <p:sp>
            <p:nvSpPr>
              <p:cNvPr id="26" name="TextBox 25">
                <a:extLst>
                  <a:ext uri="{FF2B5EF4-FFF2-40B4-BE49-F238E27FC236}">
                    <a16:creationId xmlns:a16="http://schemas.microsoft.com/office/drawing/2014/main" id="{138782B9-1EEE-414C-BAD0-08F4F68CBC73}"/>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7" name="TextBox 26">
                <a:extLst>
                  <a:ext uri="{FF2B5EF4-FFF2-40B4-BE49-F238E27FC236}">
                    <a16:creationId xmlns:a16="http://schemas.microsoft.com/office/drawing/2014/main" id="{4287A2D9-5E2C-487F-BDC6-F1E6F9C6F643}"/>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8" name="TextBox 27">
                <a:extLst>
                  <a:ext uri="{FF2B5EF4-FFF2-40B4-BE49-F238E27FC236}">
                    <a16:creationId xmlns:a16="http://schemas.microsoft.com/office/drawing/2014/main" id="{9CC1F7A2-CB74-4D6A-B875-D8B65947EA0C}"/>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9" name="TextBox 28">
                <a:extLst>
                  <a:ext uri="{FF2B5EF4-FFF2-40B4-BE49-F238E27FC236}">
                    <a16:creationId xmlns:a16="http://schemas.microsoft.com/office/drawing/2014/main" id="{2D76A083-55E7-4DEB-B2FF-347FA1C4CBBC}"/>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0" name="TextBox 29">
                <a:extLst>
                  <a:ext uri="{FF2B5EF4-FFF2-40B4-BE49-F238E27FC236}">
                    <a16:creationId xmlns:a16="http://schemas.microsoft.com/office/drawing/2014/main" id="{22FF070C-3959-454E-BB1B-2664D3E14934}"/>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1" name="TextBox 30">
                <a:extLst>
                  <a:ext uri="{FF2B5EF4-FFF2-40B4-BE49-F238E27FC236}">
                    <a16:creationId xmlns:a16="http://schemas.microsoft.com/office/drawing/2014/main" id="{ACE1D7A9-8EDF-44DA-ABEA-9C3A52150CF4}"/>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nvGrpSpPr>
            <p:cNvPr id="12" name="Group 11">
              <a:extLst>
                <a:ext uri="{FF2B5EF4-FFF2-40B4-BE49-F238E27FC236}">
                  <a16:creationId xmlns:a16="http://schemas.microsoft.com/office/drawing/2014/main" id="{961A6290-5085-4252-8A5D-D493B0F13712}"/>
                </a:ext>
              </a:extLst>
            </p:cNvPr>
            <p:cNvGrpSpPr/>
            <p:nvPr/>
          </p:nvGrpSpPr>
          <p:grpSpPr>
            <a:xfrm>
              <a:off x="2484583" y="4233052"/>
              <a:ext cx="3214284" cy="370930"/>
              <a:chOff x="2484583" y="2163030"/>
              <a:chExt cx="3214284" cy="370930"/>
            </a:xfrm>
          </p:grpSpPr>
          <p:sp>
            <p:nvSpPr>
              <p:cNvPr id="20" name="TextBox 19">
                <a:extLst>
                  <a:ext uri="{FF2B5EF4-FFF2-40B4-BE49-F238E27FC236}">
                    <a16:creationId xmlns:a16="http://schemas.microsoft.com/office/drawing/2014/main" id="{D376180E-A311-46DB-8E10-1C0BE0DB03EA}"/>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1" name="TextBox 20">
                <a:extLst>
                  <a:ext uri="{FF2B5EF4-FFF2-40B4-BE49-F238E27FC236}">
                    <a16:creationId xmlns:a16="http://schemas.microsoft.com/office/drawing/2014/main" id="{84ED20F8-B678-4383-9406-F3370E99144A}"/>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2" name="TextBox 21">
                <a:extLst>
                  <a:ext uri="{FF2B5EF4-FFF2-40B4-BE49-F238E27FC236}">
                    <a16:creationId xmlns:a16="http://schemas.microsoft.com/office/drawing/2014/main" id="{AC1EA369-5FBC-414B-9156-097F110FA2CA}"/>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3" name="TextBox 22">
                <a:extLst>
                  <a:ext uri="{FF2B5EF4-FFF2-40B4-BE49-F238E27FC236}">
                    <a16:creationId xmlns:a16="http://schemas.microsoft.com/office/drawing/2014/main" id="{660E5898-575B-4FB9-9B65-43D5E87E1BF1}"/>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4" name="TextBox 23">
                <a:extLst>
                  <a:ext uri="{FF2B5EF4-FFF2-40B4-BE49-F238E27FC236}">
                    <a16:creationId xmlns:a16="http://schemas.microsoft.com/office/drawing/2014/main" id="{12F147B9-2328-4254-9E93-4C473F93B90F}"/>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5" name="TextBox 24">
                <a:extLst>
                  <a:ext uri="{FF2B5EF4-FFF2-40B4-BE49-F238E27FC236}">
                    <a16:creationId xmlns:a16="http://schemas.microsoft.com/office/drawing/2014/main" id="{7AE293DA-E5E7-4156-B0A3-7851B20B22C2}"/>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nvGrpSpPr>
            <p:cNvPr id="13" name="Group 12">
              <a:extLst>
                <a:ext uri="{FF2B5EF4-FFF2-40B4-BE49-F238E27FC236}">
                  <a16:creationId xmlns:a16="http://schemas.microsoft.com/office/drawing/2014/main" id="{5248D4C7-1C7C-4075-9D59-2BD5AE7863A1}"/>
                </a:ext>
              </a:extLst>
            </p:cNvPr>
            <p:cNvGrpSpPr/>
            <p:nvPr/>
          </p:nvGrpSpPr>
          <p:grpSpPr>
            <a:xfrm>
              <a:off x="2484583" y="5067499"/>
              <a:ext cx="3214284" cy="370930"/>
              <a:chOff x="2484583" y="2163030"/>
              <a:chExt cx="3214284" cy="370930"/>
            </a:xfrm>
          </p:grpSpPr>
          <p:sp>
            <p:nvSpPr>
              <p:cNvPr id="14" name="TextBox 13">
                <a:extLst>
                  <a:ext uri="{FF2B5EF4-FFF2-40B4-BE49-F238E27FC236}">
                    <a16:creationId xmlns:a16="http://schemas.microsoft.com/office/drawing/2014/main" id="{CA1A0BE1-0954-4480-8CD6-8D5A89528FD7}"/>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15" name="TextBox 14">
                <a:extLst>
                  <a:ext uri="{FF2B5EF4-FFF2-40B4-BE49-F238E27FC236}">
                    <a16:creationId xmlns:a16="http://schemas.microsoft.com/office/drawing/2014/main" id="{01BA034B-5F3E-4CC6-B684-4C6284CCD301}"/>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16" name="TextBox 15">
                <a:extLst>
                  <a:ext uri="{FF2B5EF4-FFF2-40B4-BE49-F238E27FC236}">
                    <a16:creationId xmlns:a16="http://schemas.microsoft.com/office/drawing/2014/main" id="{87A559F6-E326-4672-8DF2-F96480E5D6E3}"/>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17" name="TextBox 16">
                <a:extLst>
                  <a:ext uri="{FF2B5EF4-FFF2-40B4-BE49-F238E27FC236}">
                    <a16:creationId xmlns:a16="http://schemas.microsoft.com/office/drawing/2014/main" id="{F52AC31D-38C8-40FE-9DEC-61B91EC2E9B1}"/>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18" name="TextBox 17">
                <a:extLst>
                  <a:ext uri="{FF2B5EF4-FFF2-40B4-BE49-F238E27FC236}">
                    <a16:creationId xmlns:a16="http://schemas.microsoft.com/office/drawing/2014/main" id="{7996E9A9-6AB3-4968-869B-165E3E0C2D5D}"/>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19" name="TextBox 18">
                <a:extLst>
                  <a:ext uri="{FF2B5EF4-FFF2-40B4-BE49-F238E27FC236}">
                    <a16:creationId xmlns:a16="http://schemas.microsoft.com/office/drawing/2014/main" id="{925DEFD1-5684-4C6E-B9E8-7227F2EF4FFD}"/>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grpSp>
        <p:nvGrpSpPr>
          <p:cNvPr id="46" name="Group 45">
            <a:extLst>
              <a:ext uri="{FF2B5EF4-FFF2-40B4-BE49-F238E27FC236}">
                <a16:creationId xmlns:a16="http://schemas.microsoft.com/office/drawing/2014/main" id="{3D09063F-F5AB-4C51-B26D-D33F1EE21A9C}"/>
              </a:ext>
            </a:extLst>
          </p:cNvPr>
          <p:cNvGrpSpPr/>
          <p:nvPr/>
        </p:nvGrpSpPr>
        <p:grpSpPr>
          <a:xfrm>
            <a:off x="3556011" y="1634835"/>
            <a:ext cx="0" cy="4341092"/>
            <a:chOff x="3556011" y="1634835"/>
            <a:chExt cx="0" cy="4341092"/>
          </a:xfrm>
        </p:grpSpPr>
        <p:cxnSp>
          <p:nvCxnSpPr>
            <p:cNvPr id="47" name="Straight Connector 46">
              <a:extLst>
                <a:ext uri="{FF2B5EF4-FFF2-40B4-BE49-F238E27FC236}">
                  <a16:creationId xmlns:a16="http://schemas.microsoft.com/office/drawing/2014/main" id="{AFD238BE-C924-4CCA-A03D-D9821EFE91D9}"/>
                </a:ext>
              </a:extLst>
            </p:cNvPr>
            <p:cNvCxnSpPr>
              <a:cxnSpLocks/>
            </p:cNvCxnSpPr>
            <p:nvPr/>
          </p:nvCxnSpPr>
          <p:spPr>
            <a:xfrm>
              <a:off x="3556011" y="1634835"/>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8" name="Straight Connector 47">
              <a:extLst>
                <a:ext uri="{FF2B5EF4-FFF2-40B4-BE49-F238E27FC236}">
                  <a16:creationId xmlns:a16="http://schemas.microsoft.com/office/drawing/2014/main" id="{61C2E44B-F597-44D1-BE1D-C641D161FAF4}"/>
                </a:ext>
              </a:extLst>
            </p:cNvPr>
            <p:cNvCxnSpPr>
              <a:cxnSpLocks/>
            </p:cNvCxnSpPr>
            <p:nvPr/>
          </p:nvCxnSpPr>
          <p:spPr>
            <a:xfrm>
              <a:off x="3556011" y="3805381"/>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52" name="Group 51">
            <a:extLst>
              <a:ext uri="{FF2B5EF4-FFF2-40B4-BE49-F238E27FC236}">
                <a16:creationId xmlns:a16="http://schemas.microsoft.com/office/drawing/2014/main" id="{FA25E1D4-535F-446D-AE7D-39F290565AAD}"/>
              </a:ext>
            </a:extLst>
          </p:cNvPr>
          <p:cNvGrpSpPr/>
          <p:nvPr/>
        </p:nvGrpSpPr>
        <p:grpSpPr>
          <a:xfrm>
            <a:off x="4604359" y="1690688"/>
            <a:ext cx="0" cy="4341092"/>
            <a:chOff x="3556011" y="1634835"/>
            <a:chExt cx="0" cy="4341092"/>
          </a:xfrm>
        </p:grpSpPr>
        <p:cxnSp>
          <p:nvCxnSpPr>
            <p:cNvPr id="53" name="Straight Connector 52">
              <a:extLst>
                <a:ext uri="{FF2B5EF4-FFF2-40B4-BE49-F238E27FC236}">
                  <a16:creationId xmlns:a16="http://schemas.microsoft.com/office/drawing/2014/main" id="{F8A2B438-0D0E-45D2-8166-EAEB328E56F1}"/>
                </a:ext>
              </a:extLst>
            </p:cNvPr>
            <p:cNvCxnSpPr>
              <a:cxnSpLocks/>
            </p:cNvCxnSpPr>
            <p:nvPr/>
          </p:nvCxnSpPr>
          <p:spPr>
            <a:xfrm>
              <a:off x="3556011" y="1634835"/>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4" name="Straight Connector 53">
              <a:extLst>
                <a:ext uri="{FF2B5EF4-FFF2-40B4-BE49-F238E27FC236}">
                  <a16:creationId xmlns:a16="http://schemas.microsoft.com/office/drawing/2014/main" id="{1EAE1329-626D-4A18-B90B-9CF698A5EBD5}"/>
                </a:ext>
              </a:extLst>
            </p:cNvPr>
            <p:cNvCxnSpPr>
              <a:cxnSpLocks/>
            </p:cNvCxnSpPr>
            <p:nvPr/>
          </p:nvCxnSpPr>
          <p:spPr>
            <a:xfrm>
              <a:off x="3556011" y="3805381"/>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4227512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8FE3-A069-401C-8691-F1922F9C9B2E}"/>
              </a:ext>
            </a:extLst>
          </p:cNvPr>
          <p:cNvSpPr>
            <a:spLocks noGrp="1"/>
          </p:cNvSpPr>
          <p:nvPr>
            <p:ph type="title"/>
          </p:nvPr>
        </p:nvSpPr>
        <p:spPr/>
        <p:txBody>
          <a:bodyPr/>
          <a:lstStyle/>
          <a:p>
            <a:pPr algn="ctr"/>
            <a:r>
              <a:rPr lang="en-US" b="1" dirty="0"/>
              <a:t>Multi Point Crossover</a:t>
            </a:r>
            <a:endParaRPr lang="en-US" dirty="0"/>
          </a:p>
        </p:txBody>
      </p:sp>
      <p:grpSp>
        <p:nvGrpSpPr>
          <p:cNvPr id="4" name="Group 3">
            <a:extLst>
              <a:ext uri="{FF2B5EF4-FFF2-40B4-BE49-F238E27FC236}">
                <a16:creationId xmlns:a16="http://schemas.microsoft.com/office/drawing/2014/main" id="{28B730CC-969A-468F-942A-EEB572140348}"/>
              </a:ext>
            </a:extLst>
          </p:cNvPr>
          <p:cNvGrpSpPr/>
          <p:nvPr/>
        </p:nvGrpSpPr>
        <p:grpSpPr>
          <a:xfrm>
            <a:off x="1260758" y="2140413"/>
            <a:ext cx="549569" cy="3372381"/>
            <a:chOff x="1260758" y="2140413"/>
            <a:chExt cx="549569" cy="3372381"/>
          </a:xfrm>
        </p:grpSpPr>
        <p:sp>
          <p:nvSpPr>
            <p:cNvPr id="5" name="Flowchart: Connector 4">
              <a:extLst>
                <a:ext uri="{FF2B5EF4-FFF2-40B4-BE49-F238E27FC236}">
                  <a16:creationId xmlns:a16="http://schemas.microsoft.com/office/drawing/2014/main" id="{959CF530-A187-4F2F-8AC6-FCC91CD275CD}"/>
                </a:ext>
              </a:extLst>
            </p:cNvPr>
            <p:cNvSpPr/>
            <p:nvPr/>
          </p:nvSpPr>
          <p:spPr>
            <a:xfrm>
              <a:off x="1274613" y="2140413"/>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P1</a:t>
              </a:r>
            </a:p>
          </p:txBody>
        </p:sp>
        <p:sp>
          <p:nvSpPr>
            <p:cNvPr id="6" name="Flowchart: Connector 5">
              <a:extLst>
                <a:ext uri="{FF2B5EF4-FFF2-40B4-BE49-F238E27FC236}">
                  <a16:creationId xmlns:a16="http://schemas.microsoft.com/office/drawing/2014/main" id="{F2D2FCDC-69E8-47DE-8689-07D37EEFDAEF}"/>
                </a:ext>
              </a:extLst>
            </p:cNvPr>
            <p:cNvSpPr/>
            <p:nvPr/>
          </p:nvSpPr>
          <p:spPr>
            <a:xfrm>
              <a:off x="1260758" y="2974860"/>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P2</a:t>
              </a:r>
            </a:p>
          </p:txBody>
        </p:sp>
        <p:sp>
          <p:nvSpPr>
            <p:cNvPr id="7" name="Flowchart: Connector 6">
              <a:extLst>
                <a:ext uri="{FF2B5EF4-FFF2-40B4-BE49-F238E27FC236}">
                  <a16:creationId xmlns:a16="http://schemas.microsoft.com/office/drawing/2014/main" id="{CC78BD22-8FD1-4F8F-B94D-95F6676EFCFF}"/>
                </a:ext>
              </a:extLst>
            </p:cNvPr>
            <p:cNvSpPr/>
            <p:nvPr/>
          </p:nvSpPr>
          <p:spPr>
            <a:xfrm>
              <a:off x="1274613" y="4158688"/>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O1</a:t>
              </a:r>
            </a:p>
          </p:txBody>
        </p:sp>
        <p:sp>
          <p:nvSpPr>
            <p:cNvPr id="8" name="Flowchart: Connector 7">
              <a:extLst>
                <a:ext uri="{FF2B5EF4-FFF2-40B4-BE49-F238E27FC236}">
                  <a16:creationId xmlns:a16="http://schemas.microsoft.com/office/drawing/2014/main" id="{DF4E2680-E24D-4464-9AEC-CCFA157D2AD5}"/>
                </a:ext>
              </a:extLst>
            </p:cNvPr>
            <p:cNvSpPr/>
            <p:nvPr/>
          </p:nvSpPr>
          <p:spPr>
            <a:xfrm>
              <a:off x="1260758" y="4993135"/>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O2</a:t>
              </a:r>
            </a:p>
          </p:txBody>
        </p:sp>
      </p:grpSp>
      <p:grpSp>
        <p:nvGrpSpPr>
          <p:cNvPr id="9" name="Group 8">
            <a:extLst>
              <a:ext uri="{FF2B5EF4-FFF2-40B4-BE49-F238E27FC236}">
                <a16:creationId xmlns:a16="http://schemas.microsoft.com/office/drawing/2014/main" id="{8E65DE62-1A16-4298-A5F4-D357099434BA}"/>
              </a:ext>
            </a:extLst>
          </p:cNvPr>
          <p:cNvGrpSpPr/>
          <p:nvPr/>
        </p:nvGrpSpPr>
        <p:grpSpPr>
          <a:xfrm>
            <a:off x="2484583" y="2163030"/>
            <a:ext cx="3214284" cy="3275399"/>
            <a:chOff x="2484583" y="2163030"/>
            <a:chExt cx="3214284" cy="3275399"/>
          </a:xfrm>
        </p:grpSpPr>
        <p:grpSp>
          <p:nvGrpSpPr>
            <p:cNvPr id="10" name="Group 9">
              <a:extLst>
                <a:ext uri="{FF2B5EF4-FFF2-40B4-BE49-F238E27FC236}">
                  <a16:creationId xmlns:a16="http://schemas.microsoft.com/office/drawing/2014/main" id="{7FD449C7-2F20-427C-990D-D5A3A53F786C}"/>
                </a:ext>
              </a:extLst>
            </p:cNvPr>
            <p:cNvGrpSpPr/>
            <p:nvPr/>
          </p:nvGrpSpPr>
          <p:grpSpPr>
            <a:xfrm>
              <a:off x="2484583" y="3049224"/>
              <a:ext cx="3214284" cy="370930"/>
              <a:chOff x="2484583" y="2163030"/>
              <a:chExt cx="3214284" cy="370930"/>
            </a:xfrm>
          </p:grpSpPr>
          <p:sp>
            <p:nvSpPr>
              <p:cNvPr id="32" name="TextBox 31">
                <a:extLst>
                  <a:ext uri="{FF2B5EF4-FFF2-40B4-BE49-F238E27FC236}">
                    <a16:creationId xmlns:a16="http://schemas.microsoft.com/office/drawing/2014/main" id="{6DEEC871-4CCC-4B40-8B79-E10F717702B3}"/>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3" name="TextBox 32">
                <a:extLst>
                  <a:ext uri="{FF2B5EF4-FFF2-40B4-BE49-F238E27FC236}">
                    <a16:creationId xmlns:a16="http://schemas.microsoft.com/office/drawing/2014/main" id="{F3356007-654C-4F17-A894-65F57DA7B566}"/>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4" name="TextBox 33">
                <a:extLst>
                  <a:ext uri="{FF2B5EF4-FFF2-40B4-BE49-F238E27FC236}">
                    <a16:creationId xmlns:a16="http://schemas.microsoft.com/office/drawing/2014/main" id="{EEE93C2C-75FF-4946-BADB-385C94F9F9BC}"/>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5" name="TextBox 34">
                <a:extLst>
                  <a:ext uri="{FF2B5EF4-FFF2-40B4-BE49-F238E27FC236}">
                    <a16:creationId xmlns:a16="http://schemas.microsoft.com/office/drawing/2014/main" id="{7C4475E3-58E6-447E-A355-9B347EDB8969}"/>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6" name="TextBox 35">
                <a:extLst>
                  <a:ext uri="{FF2B5EF4-FFF2-40B4-BE49-F238E27FC236}">
                    <a16:creationId xmlns:a16="http://schemas.microsoft.com/office/drawing/2014/main" id="{3AD7EE4F-5D89-48B9-A174-51C7593C1682}"/>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7" name="TextBox 36">
                <a:extLst>
                  <a:ext uri="{FF2B5EF4-FFF2-40B4-BE49-F238E27FC236}">
                    <a16:creationId xmlns:a16="http://schemas.microsoft.com/office/drawing/2014/main" id="{E1B40429-E883-452E-9DA9-CBA00423074B}"/>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nvGrpSpPr>
            <p:cNvPr id="11" name="Group 10">
              <a:extLst>
                <a:ext uri="{FF2B5EF4-FFF2-40B4-BE49-F238E27FC236}">
                  <a16:creationId xmlns:a16="http://schemas.microsoft.com/office/drawing/2014/main" id="{9DFB66D1-3C0A-426E-972B-5DFC417C1297}"/>
                </a:ext>
              </a:extLst>
            </p:cNvPr>
            <p:cNvGrpSpPr/>
            <p:nvPr/>
          </p:nvGrpSpPr>
          <p:grpSpPr>
            <a:xfrm>
              <a:off x="2484583" y="2163030"/>
              <a:ext cx="3214284" cy="370930"/>
              <a:chOff x="2484583" y="2163030"/>
              <a:chExt cx="3214284" cy="370930"/>
            </a:xfrm>
          </p:grpSpPr>
          <p:sp>
            <p:nvSpPr>
              <p:cNvPr id="26" name="TextBox 25">
                <a:extLst>
                  <a:ext uri="{FF2B5EF4-FFF2-40B4-BE49-F238E27FC236}">
                    <a16:creationId xmlns:a16="http://schemas.microsoft.com/office/drawing/2014/main" id="{138782B9-1EEE-414C-BAD0-08F4F68CBC73}"/>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7" name="TextBox 26">
                <a:extLst>
                  <a:ext uri="{FF2B5EF4-FFF2-40B4-BE49-F238E27FC236}">
                    <a16:creationId xmlns:a16="http://schemas.microsoft.com/office/drawing/2014/main" id="{4287A2D9-5E2C-487F-BDC6-F1E6F9C6F643}"/>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8" name="TextBox 27">
                <a:extLst>
                  <a:ext uri="{FF2B5EF4-FFF2-40B4-BE49-F238E27FC236}">
                    <a16:creationId xmlns:a16="http://schemas.microsoft.com/office/drawing/2014/main" id="{9CC1F7A2-CB74-4D6A-B875-D8B65947EA0C}"/>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9" name="TextBox 28">
                <a:extLst>
                  <a:ext uri="{FF2B5EF4-FFF2-40B4-BE49-F238E27FC236}">
                    <a16:creationId xmlns:a16="http://schemas.microsoft.com/office/drawing/2014/main" id="{2D76A083-55E7-4DEB-B2FF-347FA1C4CBBC}"/>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0" name="TextBox 29">
                <a:extLst>
                  <a:ext uri="{FF2B5EF4-FFF2-40B4-BE49-F238E27FC236}">
                    <a16:creationId xmlns:a16="http://schemas.microsoft.com/office/drawing/2014/main" id="{22FF070C-3959-454E-BB1B-2664D3E14934}"/>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1" name="TextBox 30">
                <a:extLst>
                  <a:ext uri="{FF2B5EF4-FFF2-40B4-BE49-F238E27FC236}">
                    <a16:creationId xmlns:a16="http://schemas.microsoft.com/office/drawing/2014/main" id="{ACE1D7A9-8EDF-44DA-ABEA-9C3A52150CF4}"/>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nvGrpSpPr>
            <p:cNvPr id="12" name="Group 11">
              <a:extLst>
                <a:ext uri="{FF2B5EF4-FFF2-40B4-BE49-F238E27FC236}">
                  <a16:creationId xmlns:a16="http://schemas.microsoft.com/office/drawing/2014/main" id="{961A6290-5085-4252-8A5D-D493B0F13712}"/>
                </a:ext>
              </a:extLst>
            </p:cNvPr>
            <p:cNvGrpSpPr/>
            <p:nvPr/>
          </p:nvGrpSpPr>
          <p:grpSpPr>
            <a:xfrm>
              <a:off x="2484583" y="4233052"/>
              <a:ext cx="3214284" cy="370930"/>
              <a:chOff x="2484583" y="2163030"/>
              <a:chExt cx="3214284" cy="370930"/>
            </a:xfrm>
          </p:grpSpPr>
          <p:sp>
            <p:nvSpPr>
              <p:cNvPr id="20" name="TextBox 19">
                <a:extLst>
                  <a:ext uri="{FF2B5EF4-FFF2-40B4-BE49-F238E27FC236}">
                    <a16:creationId xmlns:a16="http://schemas.microsoft.com/office/drawing/2014/main" id="{D376180E-A311-46DB-8E10-1C0BE0DB03EA}"/>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1" name="TextBox 20">
                <a:extLst>
                  <a:ext uri="{FF2B5EF4-FFF2-40B4-BE49-F238E27FC236}">
                    <a16:creationId xmlns:a16="http://schemas.microsoft.com/office/drawing/2014/main" id="{84ED20F8-B678-4383-9406-F3370E99144A}"/>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2" name="TextBox 21">
                <a:extLst>
                  <a:ext uri="{FF2B5EF4-FFF2-40B4-BE49-F238E27FC236}">
                    <a16:creationId xmlns:a16="http://schemas.microsoft.com/office/drawing/2014/main" id="{AC1EA369-5FBC-414B-9156-097F110FA2CA}"/>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3" name="TextBox 22">
                <a:extLst>
                  <a:ext uri="{FF2B5EF4-FFF2-40B4-BE49-F238E27FC236}">
                    <a16:creationId xmlns:a16="http://schemas.microsoft.com/office/drawing/2014/main" id="{660E5898-575B-4FB9-9B65-43D5E87E1BF1}"/>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4" name="TextBox 23">
                <a:extLst>
                  <a:ext uri="{FF2B5EF4-FFF2-40B4-BE49-F238E27FC236}">
                    <a16:creationId xmlns:a16="http://schemas.microsoft.com/office/drawing/2014/main" id="{12F147B9-2328-4254-9E93-4C473F93B90F}"/>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5" name="TextBox 24">
                <a:extLst>
                  <a:ext uri="{FF2B5EF4-FFF2-40B4-BE49-F238E27FC236}">
                    <a16:creationId xmlns:a16="http://schemas.microsoft.com/office/drawing/2014/main" id="{7AE293DA-E5E7-4156-B0A3-7851B20B22C2}"/>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nvGrpSpPr>
            <p:cNvPr id="13" name="Group 12">
              <a:extLst>
                <a:ext uri="{FF2B5EF4-FFF2-40B4-BE49-F238E27FC236}">
                  <a16:creationId xmlns:a16="http://schemas.microsoft.com/office/drawing/2014/main" id="{5248D4C7-1C7C-4075-9D59-2BD5AE7863A1}"/>
                </a:ext>
              </a:extLst>
            </p:cNvPr>
            <p:cNvGrpSpPr/>
            <p:nvPr/>
          </p:nvGrpSpPr>
          <p:grpSpPr>
            <a:xfrm>
              <a:off x="2484583" y="5067499"/>
              <a:ext cx="3214284" cy="370930"/>
              <a:chOff x="2484583" y="2163030"/>
              <a:chExt cx="3214284" cy="370930"/>
            </a:xfrm>
          </p:grpSpPr>
          <p:sp>
            <p:nvSpPr>
              <p:cNvPr id="14" name="TextBox 13">
                <a:extLst>
                  <a:ext uri="{FF2B5EF4-FFF2-40B4-BE49-F238E27FC236}">
                    <a16:creationId xmlns:a16="http://schemas.microsoft.com/office/drawing/2014/main" id="{CA1A0BE1-0954-4480-8CD6-8D5A89528FD7}"/>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15" name="TextBox 14">
                <a:extLst>
                  <a:ext uri="{FF2B5EF4-FFF2-40B4-BE49-F238E27FC236}">
                    <a16:creationId xmlns:a16="http://schemas.microsoft.com/office/drawing/2014/main" id="{01BA034B-5F3E-4CC6-B684-4C6284CCD301}"/>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16" name="TextBox 15">
                <a:extLst>
                  <a:ext uri="{FF2B5EF4-FFF2-40B4-BE49-F238E27FC236}">
                    <a16:creationId xmlns:a16="http://schemas.microsoft.com/office/drawing/2014/main" id="{87A559F6-E326-4672-8DF2-F96480E5D6E3}"/>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17" name="TextBox 16">
                <a:extLst>
                  <a:ext uri="{FF2B5EF4-FFF2-40B4-BE49-F238E27FC236}">
                    <a16:creationId xmlns:a16="http://schemas.microsoft.com/office/drawing/2014/main" id="{F52AC31D-38C8-40FE-9DEC-61B91EC2E9B1}"/>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18" name="TextBox 17">
                <a:extLst>
                  <a:ext uri="{FF2B5EF4-FFF2-40B4-BE49-F238E27FC236}">
                    <a16:creationId xmlns:a16="http://schemas.microsoft.com/office/drawing/2014/main" id="{7996E9A9-6AB3-4968-869B-165E3E0C2D5D}"/>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19" name="TextBox 18">
                <a:extLst>
                  <a:ext uri="{FF2B5EF4-FFF2-40B4-BE49-F238E27FC236}">
                    <a16:creationId xmlns:a16="http://schemas.microsoft.com/office/drawing/2014/main" id="{925DEFD1-5684-4C6E-B9E8-7227F2EF4FFD}"/>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grpSp>
        <p:nvGrpSpPr>
          <p:cNvPr id="47" name="Group 46">
            <a:extLst>
              <a:ext uri="{FF2B5EF4-FFF2-40B4-BE49-F238E27FC236}">
                <a16:creationId xmlns:a16="http://schemas.microsoft.com/office/drawing/2014/main" id="{1E9F2E86-FC74-4C93-A25E-52D758AF44C1}"/>
              </a:ext>
            </a:extLst>
          </p:cNvPr>
          <p:cNvGrpSpPr/>
          <p:nvPr/>
        </p:nvGrpSpPr>
        <p:grpSpPr>
          <a:xfrm>
            <a:off x="3546786" y="1667162"/>
            <a:ext cx="0" cy="4341092"/>
            <a:chOff x="3556011" y="1634835"/>
            <a:chExt cx="0" cy="4341092"/>
          </a:xfrm>
        </p:grpSpPr>
        <p:cxnSp>
          <p:nvCxnSpPr>
            <p:cNvPr id="48" name="Straight Connector 47">
              <a:extLst>
                <a:ext uri="{FF2B5EF4-FFF2-40B4-BE49-F238E27FC236}">
                  <a16:creationId xmlns:a16="http://schemas.microsoft.com/office/drawing/2014/main" id="{7EE33E59-C593-4F10-A114-2DB6E829467A}"/>
                </a:ext>
              </a:extLst>
            </p:cNvPr>
            <p:cNvCxnSpPr>
              <a:cxnSpLocks/>
            </p:cNvCxnSpPr>
            <p:nvPr/>
          </p:nvCxnSpPr>
          <p:spPr>
            <a:xfrm>
              <a:off x="3556011" y="1634835"/>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9" name="Straight Connector 48">
              <a:extLst>
                <a:ext uri="{FF2B5EF4-FFF2-40B4-BE49-F238E27FC236}">
                  <a16:creationId xmlns:a16="http://schemas.microsoft.com/office/drawing/2014/main" id="{CB645AF0-BE96-4672-A711-87CE4BF6EC3E}"/>
                </a:ext>
              </a:extLst>
            </p:cNvPr>
            <p:cNvCxnSpPr>
              <a:cxnSpLocks/>
            </p:cNvCxnSpPr>
            <p:nvPr/>
          </p:nvCxnSpPr>
          <p:spPr>
            <a:xfrm>
              <a:off x="3556011" y="3805381"/>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53" name="Group 52">
            <a:extLst>
              <a:ext uri="{FF2B5EF4-FFF2-40B4-BE49-F238E27FC236}">
                <a16:creationId xmlns:a16="http://schemas.microsoft.com/office/drawing/2014/main" id="{33209F8B-D5A3-490F-83A0-F7D85687DD43}"/>
              </a:ext>
            </a:extLst>
          </p:cNvPr>
          <p:cNvGrpSpPr/>
          <p:nvPr/>
        </p:nvGrpSpPr>
        <p:grpSpPr>
          <a:xfrm>
            <a:off x="3020297" y="1667162"/>
            <a:ext cx="0" cy="4341092"/>
            <a:chOff x="3556011" y="1634835"/>
            <a:chExt cx="0" cy="4341092"/>
          </a:xfrm>
        </p:grpSpPr>
        <p:cxnSp>
          <p:nvCxnSpPr>
            <p:cNvPr id="54" name="Straight Connector 53">
              <a:extLst>
                <a:ext uri="{FF2B5EF4-FFF2-40B4-BE49-F238E27FC236}">
                  <a16:creationId xmlns:a16="http://schemas.microsoft.com/office/drawing/2014/main" id="{83D20FFF-969B-4BA9-8207-FCE1868A660E}"/>
                </a:ext>
              </a:extLst>
            </p:cNvPr>
            <p:cNvCxnSpPr>
              <a:cxnSpLocks/>
            </p:cNvCxnSpPr>
            <p:nvPr/>
          </p:nvCxnSpPr>
          <p:spPr>
            <a:xfrm>
              <a:off x="3556011" y="1634835"/>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55" name="Straight Connector 54">
              <a:extLst>
                <a:ext uri="{FF2B5EF4-FFF2-40B4-BE49-F238E27FC236}">
                  <a16:creationId xmlns:a16="http://schemas.microsoft.com/office/drawing/2014/main" id="{534827FB-8C60-4149-AF9A-08947BBC005C}"/>
                </a:ext>
              </a:extLst>
            </p:cNvPr>
            <p:cNvCxnSpPr>
              <a:cxnSpLocks/>
            </p:cNvCxnSpPr>
            <p:nvPr/>
          </p:nvCxnSpPr>
          <p:spPr>
            <a:xfrm>
              <a:off x="3556011" y="3805381"/>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grpSp>
      <p:grpSp>
        <p:nvGrpSpPr>
          <p:cNvPr id="60" name="Group 59">
            <a:extLst>
              <a:ext uri="{FF2B5EF4-FFF2-40B4-BE49-F238E27FC236}">
                <a16:creationId xmlns:a16="http://schemas.microsoft.com/office/drawing/2014/main" id="{ECD89C9D-C1D5-4F01-93CE-626C166D4895}"/>
              </a:ext>
            </a:extLst>
          </p:cNvPr>
          <p:cNvGrpSpPr/>
          <p:nvPr/>
        </p:nvGrpSpPr>
        <p:grpSpPr>
          <a:xfrm>
            <a:off x="4627439" y="1667162"/>
            <a:ext cx="0" cy="4341092"/>
            <a:chOff x="3556011" y="1634835"/>
            <a:chExt cx="0" cy="4341092"/>
          </a:xfrm>
        </p:grpSpPr>
        <p:cxnSp>
          <p:nvCxnSpPr>
            <p:cNvPr id="61" name="Straight Connector 60">
              <a:extLst>
                <a:ext uri="{FF2B5EF4-FFF2-40B4-BE49-F238E27FC236}">
                  <a16:creationId xmlns:a16="http://schemas.microsoft.com/office/drawing/2014/main" id="{34D5A8C0-36BD-4EA7-A17D-5ACDC6214054}"/>
                </a:ext>
              </a:extLst>
            </p:cNvPr>
            <p:cNvCxnSpPr>
              <a:cxnSpLocks/>
            </p:cNvCxnSpPr>
            <p:nvPr/>
          </p:nvCxnSpPr>
          <p:spPr>
            <a:xfrm>
              <a:off x="3556011" y="1634835"/>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62" name="Straight Connector 61">
              <a:extLst>
                <a:ext uri="{FF2B5EF4-FFF2-40B4-BE49-F238E27FC236}">
                  <a16:creationId xmlns:a16="http://schemas.microsoft.com/office/drawing/2014/main" id="{57A368AD-FF4B-4BFC-BDF1-930111E9D936}"/>
                </a:ext>
              </a:extLst>
            </p:cNvPr>
            <p:cNvCxnSpPr>
              <a:cxnSpLocks/>
            </p:cNvCxnSpPr>
            <p:nvPr/>
          </p:nvCxnSpPr>
          <p:spPr>
            <a:xfrm>
              <a:off x="3556011" y="3805381"/>
              <a:ext cx="0" cy="2170546"/>
            </a:xfrm>
            <a:prstGeom prst="line">
              <a:avLst/>
            </a:prstGeom>
            <a:ln w="38100"/>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911695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8FE3-A069-401C-8691-F1922F9C9B2E}"/>
              </a:ext>
            </a:extLst>
          </p:cNvPr>
          <p:cNvSpPr>
            <a:spLocks noGrp="1"/>
          </p:cNvSpPr>
          <p:nvPr>
            <p:ph type="title"/>
          </p:nvPr>
        </p:nvSpPr>
        <p:spPr/>
        <p:txBody>
          <a:bodyPr/>
          <a:lstStyle/>
          <a:p>
            <a:pPr algn="ctr"/>
            <a:r>
              <a:rPr lang="en-US" b="1" dirty="0"/>
              <a:t>Multi Point Crossover</a:t>
            </a:r>
            <a:endParaRPr lang="en-US" dirty="0"/>
          </a:p>
        </p:txBody>
      </p:sp>
      <p:grpSp>
        <p:nvGrpSpPr>
          <p:cNvPr id="4" name="Group 3">
            <a:extLst>
              <a:ext uri="{FF2B5EF4-FFF2-40B4-BE49-F238E27FC236}">
                <a16:creationId xmlns:a16="http://schemas.microsoft.com/office/drawing/2014/main" id="{28B730CC-969A-468F-942A-EEB572140348}"/>
              </a:ext>
            </a:extLst>
          </p:cNvPr>
          <p:cNvGrpSpPr/>
          <p:nvPr/>
        </p:nvGrpSpPr>
        <p:grpSpPr>
          <a:xfrm>
            <a:off x="1260758" y="2140413"/>
            <a:ext cx="549569" cy="3372381"/>
            <a:chOff x="1260758" y="2140413"/>
            <a:chExt cx="549569" cy="3372381"/>
          </a:xfrm>
        </p:grpSpPr>
        <p:sp>
          <p:nvSpPr>
            <p:cNvPr id="5" name="Flowchart: Connector 4">
              <a:extLst>
                <a:ext uri="{FF2B5EF4-FFF2-40B4-BE49-F238E27FC236}">
                  <a16:creationId xmlns:a16="http://schemas.microsoft.com/office/drawing/2014/main" id="{959CF530-A187-4F2F-8AC6-FCC91CD275CD}"/>
                </a:ext>
              </a:extLst>
            </p:cNvPr>
            <p:cNvSpPr/>
            <p:nvPr/>
          </p:nvSpPr>
          <p:spPr>
            <a:xfrm>
              <a:off x="1274613" y="2140413"/>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P1</a:t>
              </a:r>
            </a:p>
          </p:txBody>
        </p:sp>
        <p:sp>
          <p:nvSpPr>
            <p:cNvPr id="6" name="Flowchart: Connector 5">
              <a:extLst>
                <a:ext uri="{FF2B5EF4-FFF2-40B4-BE49-F238E27FC236}">
                  <a16:creationId xmlns:a16="http://schemas.microsoft.com/office/drawing/2014/main" id="{F2D2FCDC-69E8-47DE-8689-07D37EEFDAEF}"/>
                </a:ext>
              </a:extLst>
            </p:cNvPr>
            <p:cNvSpPr/>
            <p:nvPr/>
          </p:nvSpPr>
          <p:spPr>
            <a:xfrm>
              <a:off x="1260758" y="2974860"/>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P2</a:t>
              </a:r>
            </a:p>
          </p:txBody>
        </p:sp>
        <p:sp>
          <p:nvSpPr>
            <p:cNvPr id="7" name="Flowchart: Connector 6">
              <a:extLst>
                <a:ext uri="{FF2B5EF4-FFF2-40B4-BE49-F238E27FC236}">
                  <a16:creationId xmlns:a16="http://schemas.microsoft.com/office/drawing/2014/main" id="{CC78BD22-8FD1-4F8F-B94D-95F6676EFCFF}"/>
                </a:ext>
              </a:extLst>
            </p:cNvPr>
            <p:cNvSpPr/>
            <p:nvPr/>
          </p:nvSpPr>
          <p:spPr>
            <a:xfrm>
              <a:off x="1274613" y="4158688"/>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O1</a:t>
              </a:r>
            </a:p>
          </p:txBody>
        </p:sp>
        <p:sp>
          <p:nvSpPr>
            <p:cNvPr id="8" name="Flowchart: Connector 7">
              <a:extLst>
                <a:ext uri="{FF2B5EF4-FFF2-40B4-BE49-F238E27FC236}">
                  <a16:creationId xmlns:a16="http://schemas.microsoft.com/office/drawing/2014/main" id="{DF4E2680-E24D-4464-9AEC-CCFA157D2AD5}"/>
                </a:ext>
              </a:extLst>
            </p:cNvPr>
            <p:cNvSpPr/>
            <p:nvPr/>
          </p:nvSpPr>
          <p:spPr>
            <a:xfrm>
              <a:off x="1260758" y="4993135"/>
              <a:ext cx="535714"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O2</a:t>
              </a:r>
            </a:p>
          </p:txBody>
        </p:sp>
      </p:grpSp>
      <p:grpSp>
        <p:nvGrpSpPr>
          <p:cNvPr id="9" name="Group 8">
            <a:extLst>
              <a:ext uri="{FF2B5EF4-FFF2-40B4-BE49-F238E27FC236}">
                <a16:creationId xmlns:a16="http://schemas.microsoft.com/office/drawing/2014/main" id="{8E65DE62-1A16-4298-A5F4-D357099434BA}"/>
              </a:ext>
            </a:extLst>
          </p:cNvPr>
          <p:cNvGrpSpPr/>
          <p:nvPr/>
        </p:nvGrpSpPr>
        <p:grpSpPr>
          <a:xfrm>
            <a:off x="2484583" y="2163030"/>
            <a:ext cx="3214284" cy="3275399"/>
            <a:chOff x="2484583" y="2163030"/>
            <a:chExt cx="3214284" cy="3275399"/>
          </a:xfrm>
        </p:grpSpPr>
        <p:grpSp>
          <p:nvGrpSpPr>
            <p:cNvPr id="10" name="Group 9">
              <a:extLst>
                <a:ext uri="{FF2B5EF4-FFF2-40B4-BE49-F238E27FC236}">
                  <a16:creationId xmlns:a16="http://schemas.microsoft.com/office/drawing/2014/main" id="{7FD449C7-2F20-427C-990D-D5A3A53F786C}"/>
                </a:ext>
              </a:extLst>
            </p:cNvPr>
            <p:cNvGrpSpPr/>
            <p:nvPr/>
          </p:nvGrpSpPr>
          <p:grpSpPr>
            <a:xfrm>
              <a:off x="2484583" y="3049224"/>
              <a:ext cx="3214284" cy="370930"/>
              <a:chOff x="2484583" y="2163030"/>
              <a:chExt cx="3214284" cy="370930"/>
            </a:xfrm>
          </p:grpSpPr>
          <p:sp>
            <p:nvSpPr>
              <p:cNvPr id="32" name="TextBox 31">
                <a:extLst>
                  <a:ext uri="{FF2B5EF4-FFF2-40B4-BE49-F238E27FC236}">
                    <a16:creationId xmlns:a16="http://schemas.microsoft.com/office/drawing/2014/main" id="{6DEEC871-4CCC-4B40-8B79-E10F717702B3}"/>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3" name="TextBox 32">
                <a:extLst>
                  <a:ext uri="{FF2B5EF4-FFF2-40B4-BE49-F238E27FC236}">
                    <a16:creationId xmlns:a16="http://schemas.microsoft.com/office/drawing/2014/main" id="{F3356007-654C-4F17-A894-65F57DA7B566}"/>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4" name="TextBox 33">
                <a:extLst>
                  <a:ext uri="{FF2B5EF4-FFF2-40B4-BE49-F238E27FC236}">
                    <a16:creationId xmlns:a16="http://schemas.microsoft.com/office/drawing/2014/main" id="{EEE93C2C-75FF-4946-BADB-385C94F9F9BC}"/>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5" name="TextBox 34">
                <a:extLst>
                  <a:ext uri="{FF2B5EF4-FFF2-40B4-BE49-F238E27FC236}">
                    <a16:creationId xmlns:a16="http://schemas.microsoft.com/office/drawing/2014/main" id="{7C4475E3-58E6-447E-A355-9B347EDB8969}"/>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6" name="TextBox 35">
                <a:extLst>
                  <a:ext uri="{FF2B5EF4-FFF2-40B4-BE49-F238E27FC236}">
                    <a16:creationId xmlns:a16="http://schemas.microsoft.com/office/drawing/2014/main" id="{3AD7EE4F-5D89-48B9-A174-51C7593C1682}"/>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7" name="TextBox 36">
                <a:extLst>
                  <a:ext uri="{FF2B5EF4-FFF2-40B4-BE49-F238E27FC236}">
                    <a16:creationId xmlns:a16="http://schemas.microsoft.com/office/drawing/2014/main" id="{E1B40429-E883-452E-9DA9-CBA00423074B}"/>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nvGrpSpPr>
            <p:cNvPr id="11" name="Group 10">
              <a:extLst>
                <a:ext uri="{FF2B5EF4-FFF2-40B4-BE49-F238E27FC236}">
                  <a16:creationId xmlns:a16="http://schemas.microsoft.com/office/drawing/2014/main" id="{9DFB66D1-3C0A-426E-972B-5DFC417C1297}"/>
                </a:ext>
              </a:extLst>
            </p:cNvPr>
            <p:cNvGrpSpPr/>
            <p:nvPr/>
          </p:nvGrpSpPr>
          <p:grpSpPr>
            <a:xfrm>
              <a:off x="2484583" y="2163030"/>
              <a:ext cx="3214284" cy="370930"/>
              <a:chOff x="2484583" y="2163030"/>
              <a:chExt cx="3214284" cy="370930"/>
            </a:xfrm>
          </p:grpSpPr>
          <p:sp>
            <p:nvSpPr>
              <p:cNvPr id="26" name="TextBox 25">
                <a:extLst>
                  <a:ext uri="{FF2B5EF4-FFF2-40B4-BE49-F238E27FC236}">
                    <a16:creationId xmlns:a16="http://schemas.microsoft.com/office/drawing/2014/main" id="{138782B9-1EEE-414C-BAD0-08F4F68CBC73}"/>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7" name="TextBox 26">
                <a:extLst>
                  <a:ext uri="{FF2B5EF4-FFF2-40B4-BE49-F238E27FC236}">
                    <a16:creationId xmlns:a16="http://schemas.microsoft.com/office/drawing/2014/main" id="{4287A2D9-5E2C-487F-BDC6-F1E6F9C6F643}"/>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8" name="TextBox 27">
                <a:extLst>
                  <a:ext uri="{FF2B5EF4-FFF2-40B4-BE49-F238E27FC236}">
                    <a16:creationId xmlns:a16="http://schemas.microsoft.com/office/drawing/2014/main" id="{9CC1F7A2-CB74-4D6A-B875-D8B65947EA0C}"/>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9" name="TextBox 28">
                <a:extLst>
                  <a:ext uri="{FF2B5EF4-FFF2-40B4-BE49-F238E27FC236}">
                    <a16:creationId xmlns:a16="http://schemas.microsoft.com/office/drawing/2014/main" id="{2D76A083-55E7-4DEB-B2FF-347FA1C4CBBC}"/>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0" name="TextBox 29">
                <a:extLst>
                  <a:ext uri="{FF2B5EF4-FFF2-40B4-BE49-F238E27FC236}">
                    <a16:creationId xmlns:a16="http://schemas.microsoft.com/office/drawing/2014/main" id="{22FF070C-3959-454E-BB1B-2664D3E14934}"/>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1" name="TextBox 30">
                <a:extLst>
                  <a:ext uri="{FF2B5EF4-FFF2-40B4-BE49-F238E27FC236}">
                    <a16:creationId xmlns:a16="http://schemas.microsoft.com/office/drawing/2014/main" id="{ACE1D7A9-8EDF-44DA-ABEA-9C3A52150CF4}"/>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grpSp>
        <p:grpSp>
          <p:nvGrpSpPr>
            <p:cNvPr id="12" name="Group 11">
              <a:extLst>
                <a:ext uri="{FF2B5EF4-FFF2-40B4-BE49-F238E27FC236}">
                  <a16:creationId xmlns:a16="http://schemas.microsoft.com/office/drawing/2014/main" id="{961A6290-5085-4252-8A5D-D493B0F13712}"/>
                </a:ext>
              </a:extLst>
            </p:cNvPr>
            <p:cNvGrpSpPr/>
            <p:nvPr/>
          </p:nvGrpSpPr>
          <p:grpSpPr>
            <a:xfrm>
              <a:off x="2484583" y="4233052"/>
              <a:ext cx="3214284" cy="370930"/>
              <a:chOff x="2484583" y="2163030"/>
              <a:chExt cx="3214284" cy="370930"/>
            </a:xfrm>
          </p:grpSpPr>
          <p:sp>
            <p:nvSpPr>
              <p:cNvPr id="20" name="TextBox 19">
                <a:extLst>
                  <a:ext uri="{FF2B5EF4-FFF2-40B4-BE49-F238E27FC236}">
                    <a16:creationId xmlns:a16="http://schemas.microsoft.com/office/drawing/2014/main" id="{D376180E-A311-46DB-8E10-1C0BE0DB03EA}"/>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1" name="TextBox 20">
                <a:extLst>
                  <a:ext uri="{FF2B5EF4-FFF2-40B4-BE49-F238E27FC236}">
                    <a16:creationId xmlns:a16="http://schemas.microsoft.com/office/drawing/2014/main" id="{84ED20F8-B678-4383-9406-F3370E99144A}"/>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2" name="TextBox 21">
                <a:extLst>
                  <a:ext uri="{FF2B5EF4-FFF2-40B4-BE49-F238E27FC236}">
                    <a16:creationId xmlns:a16="http://schemas.microsoft.com/office/drawing/2014/main" id="{AC1EA369-5FBC-414B-9156-097F110FA2CA}"/>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3" name="TextBox 22">
                <a:extLst>
                  <a:ext uri="{FF2B5EF4-FFF2-40B4-BE49-F238E27FC236}">
                    <a16:creationId xmlns:a16="http://schemas.microsoft.com/office/drawing/2014/main" id="{660E5898-575B-4FB9-9B65-43D5E87E1BF1}"/>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4" name="TextBox 23">
                <a:extLst>
                  <a:ext uri="{FF2B5EF4-FFF2-40B4-BE49-F238E27FC236}">
                    <a16:creationId xmlns:a16="http://schemas.microsoft.com/office/drawing/2014/main" id="{12F147B9-2328-4254-9E93-4C473F93B90F}"/>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5" name="TextBox 24">
                <a:extLst>
                  <a:ext uri="{FF2B5EF4-FFF2-40B4-BE49-F238E27FC236}">
                    <a16:creationId xmlns:a16="http://schemas.microsoft.com/office/drawing/2014/main" id="{7AE293DA-E5E7-4156-B0A3-7851B20B22C2}"/>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grpSp>
        <p:grpSp>
          <p:nvGrpSpPr>
            <p:cNvPr id="13" name="Group 12">
              <a:extLst>
                <a:ext uri="{FF2B5EF4-FFF2-40B4-BE49-F238E27FC236}">
                  <a16:creationId xmlns:a16="http://schemas.microsoft.com/office/drawing/2014/main" id="{5248D4C7-1C7C-4075-9D59-2BD5AE7863A1}"/>
                </a:ext>
              </a:extLst>
            </p:cNvPr>
            <p:cNvGrpSpPr/>
            <p:nvPr/>
          </p:nvGrpSpPr>
          <p:grpSpPr>
            <a:xfrm>
              <a:off x="2484583" y="5067499"/>
              <a:ext cx="3214284" cy="370930"/>
              <a:chOff x="2484583" y="2163030"/>
              <a:chExt cx="3214284" cy="370930"/>
            </a:xfrm>
          </p:grpSpPr>
          <p:sp>
            <p:nvSpPr>
              <p:cNvPr id="14" name="TextBox 13">
                <a:extLst>
                  <a:ext uri="{FF2B5EF4-FFF2-40B4-BE49-F238E27FC236}">
                    <a16:creationId xmlns:a16="http://schemas.microsoft.com/office/drawing/2014/main" id="{CA1A0BE1-0954-4480-8CD6-8D5A89528FD7}"/>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15" name="TextBox 14">
                <a:extLst>
                  <a:ext uri="{FF2B5EF4-FFF2-40B4-BE49-F238E27FC236}">
                    <a16:creationId xmlns:a16="http://schemas.microsoft.com/office/drawing/2014/main" id="{01BA034B-5F3E-4CC6-B684-4C6284CCD301}"/>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16" name="TextBox 15">
                <a:extLst>
                  <a:ext uri="{FF2B5EF4-FFF2-40B4-BE49-F238E27FC236}">
                    <a16:creationId xmlns:a16="http://schemas.microsoft.com/office/drawing/2014/main" id="{87A559F6-E326-4672-8DF2-F96480E5D6E3}"/>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17" name="TextBox 16">
                <a:extLst>
                  <a:ext uri="{FF2B5EF4-FFF2-40B4-BE49-F238E27FC236}">
                    <a16:creationId xmlns:a16="http://schemas.microsoft.com/office/drawing/2014/main" id="{F52AC31D-38C8-40FE-9DEC-61B91EC2E9B1}"/>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18" name="TextBox 17">
                <a:extLst>
                  <a:ext uri="{FF2B5EF4-FFF2-40B4-BE49-F238E27FC236}">
                    <a16:creationId xmlns:a16="http://schemas.microsoft.com/office/drawing/2014/main" id="{7996E9A9-6AB3-4968-869B-165E3E0C2D5D}"/>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19" name="TextBox 18">
                <a:extLst>
                  <a:ext uri="{FF2B5EF4-FFF2-40B4-BE49-F238E27FC236}">
                    <a16:creationId xmlns:a16="http://schemas.microsoft.com/office/drawing/2014/main" id="{925DEFD1-5684-4C6E-B9E8-7227F2EF4FFD}"/>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grpSp>
        <p:nvGrpSpPr>
          <p:cNvPr id="60" name="Group 59">
            <a:extLst>
              <a:ext uri="{FF2B5EF4-FFF2-40B4-BE49-F238E27FC236}">
                <a16:creationId xmlns:a16="http://schemas.microsoft.com/office/drawing/2014/main" id="{E551062B-9120-455B-8311-64AB1C9BF796}"/>
              </a:ext>
            </a:extLst>
          </p:cNvPr>
          <p:cNvGrpSpPr/>
          <p:nvPr/>
        </p:nvGrpSpPr>
        <p:grpSpPr>
          <a:xfrm>
            <a:off x="838200" y="3549477"/>
            <a:ext cx="4860667" cy="519659"/>
            <a:chOff x="838200" y="3549477"/>
            <a:chExt cx="4860667" cy="519659"/>
          </a:xfrm>
        </p:grpSpPr>
        <p:sp>
          <p:nvSpPr>
            <p:cNvPr id="47" name="Flowchart: Connector 46">
              <a:extLst>
                <a:ext uri="{FF2B5EF4-FFF2-40B4-BE49-F238E27FC236}">
                  <a16:creationId xmlns:a16="http://schemas.microsoft.com/office/drawing/2014/main" id="{AEAFFA40-A3C6-4C63-97CD-9327A037C4E1}"/>
                </a:ext>
              </a:extLst>
            </p:cNvPr>
            <p:cNvSpPr/>
            <p:nvPr/>
          </p:nvSpPr>
          <p:spPr>
            <a:xfrm flipH="1">
              <a:off x="838200" y="3549477"/>
              <a:ext cx="1544782"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Toss</a:t>
              </a:r>
            </a:p>
          </p:txBody>
        </p:sp>
        <p:sp>
          <p:nvSpPr>
            <p:cNvPr id="54" name="TextBox 53">
              <a:extLst>
                <a:ext uri="{FF2B5EF4-FFF2-40B4-BE49-F238E27FC236}">
                  <a16:creationId xmlns:a16="http://schemas.microsoft.com/office/drawing/2014/main" id="{CD6BDAEF-8BA4-4223-BD0E-CE66DB621FA6}"/>
                </a:ext>
              </a:extLst>
            </p:cNvPr>
            <p:cNvSpPr txBox="1"/>
            <p:nvPr/>
          </p:nvSpPr>
          <p:spPr>
            <a:xfrm>
              <a:off x="2484583" y="3630364"/>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55" name="TextBox 54">
              <a:extLst>
                <a:ext uri="{FF2B5EF4-FFF2-40B4-BE49-F238E27FC236}">
                  <a16:creationId xmlns:a16="http://schemas.microsoft.com/office/drawing/2014/main" id="{127E4E0D-0A85-4793-8AC2-C408887042F3}"/>
                </a:ext>
              </a:extLst>
            </p:cNvPr>
            <p:cNvSpPr txBox="1"/>
            <p:nvPr/>
          </p:nvSpPr>
          <p:spPr>
            <a:xfrm>
              <a:off x="3020297" y="3631962"/>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56" name="TextBox 55">
              <a:extLst>
                <a:ext uri="{FF2B5EF4-FFF2-40B4-BE49-F238E27FC236}">
                  <a16:creationId xmlns:a16="http://schemas.microsoft.com/office/drawing/2014/main" id="{FA09B30A-D40F-4FB3-85BB-B52053A2C8E3}"/>
                </a:ext>
              </a:extLst>
            </p:cNvPr>
            <p:cNvSpPr txBox="1"/>
            <p:nvPr/>
          </p:nvSpPr>
          <p:spPr>
            <a:xfrm>
              <a:off x="3556011" y="3631962"/>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57" name="TextBox 56">
              <a:extLst>
                <a:ext uri="{FF2B5EF4-FFF2-40B4-BE49-F238E27FC236}">
                  <a16:creationId xmlns:a16="http://schemas.microsoft.com/office/drawing/2014/main" id="{45B59BDD-6229-40AE-BB20-24B0A3231436}"/>
                </a:ext>
              </a:extLst>
            </p:cNvPr>
            <p:cNvSpPr txBox="1"/>
            <p:nvPr/>
          </p:nvSpPr>
          <p:spPr>
            <a:xfrm>
              <a:off x="4091725" y="3630364"/>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58" name="TextBox 57">
              <a:extLst>
                <a:ext uri="{FF2B5EF4-FFF2-40B4-BE49-F238E27FC236}">
                  <a16:creationId xmlns:a16="http://schemas.microsoft.com/office/drawing/2014/main" id="{85E3BC0D-4996-4945-9D3B-CA7AD8AE5330}"/>
                </a:ext>
              </a:extLst>
            </p:cNvPr>
            <p:cNvSpPr txBox="1"/>
            <p:nvPr/>
          </p:nvSpPr>
          <p:spPr>
            <a:xfrm>
              <a:off x="4627439" y="3630364"/>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59" name="TextBox 58">
              <a:extLst>
                <a:ext uri="{FF2B5EF4-FFF2-40B4-BE49-F238E27FC236}">
                  <a16:creationId xmlns:a16="http://schemas.microsoft.com/office/drawing/2014/main" id="{AA9AB087-5BC3-4963-BD6C-6A2A3D5729A3}"/>
                </a:ext>
              </a:extLst>
            </p:cNvPr>
            <p:cNvSpPr txBox="1"/>
            <p:nvPr/>
          </p:nvSpPr>
          <p:spPr>
            <a:xfrm>
              <a:off x="5163153" y="3630364"/>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spTree>
    <p:extLst>
      <p:ext uri="{BB962C8B-B14F-4D97-AF65-F5344CB8AC3E}">
        <p14:creationId xmlns:p14="http://schemas.microsoft.com/office/powerpoint/2010/main" val="2464251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5DFE-EC3A-4370-BC07-5932DCA4692E}"/>
              </a:ext>
            </a:extLst>
          </p:cNvPr>
          <p:cNvSpPr>
            <a:spLocks noGrp="1"/>
          </p:cNvSpPr>
          <p:nvPr>
            <p:ph type="title"/>
          </p:nvPr>
        </p:nvSpPr>
        <p:spPr/>
        <p:txBody>
          <a:bodyPr/>
          <a:lstStyle/>
          <a:p>
            <a:pPr algn="ctr"/>
            <a:r>
              <a:rPr lang="en-US" altLang="en-US" b="1" dirty="0"/>
              <a:t>Charles Darwin’s Giraffe Theory:</a:t>
            </a:r>
            <a:endParaRPr lang="en-US" dirty="0"/>
          </a:p>
        </p:txBody>
      </p:sp>
      <p:pic>
        <p:nvPicPr>
          <p:cNvPr id="5" name="Content Placeholder 4">
            <a:extLst>
              <a:ext uri="{FF2B5EF4-FFF2-40B4-BE49-F238E27FC236}">
                <a16:creationId xmlns:a16="http://schemas.microsoft.com/office/drawing/2014/main" id="{A37456F3-CF69-4CB6-AB60-D2514F0839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9928" y="1825625"/>
            <a:ext cx="5912144" cy="4351338"/>
          </a:xfrm>
        </p:spPr>
      </p:pic>
    </p:spTree>
    <p:extLst>
      <p:ext uri="{BB962C8B-B14F-4D97-AF65-F5344CB8AC3E}">
        <p14:creationId xmlns:p14="http://schemas.microsoft.com/office/powerpoint/2010/main" val="3035882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8FE3-A069-401C-8691-F1922F9C9B2E}"/>
              </a:ext>
            </a:extLst>
          </p:cNvPr>
          <p:cNvSpPr>
            <a:spLocks noGrp="1"/>
          </p:cNvSpPr>
          <p:nvPr>
            <p:ph type="title"/>
          </p:nvPr>
        </p:nvSpPr>
        <p:spPr/>
        <p:txBody>
          <a:bodyPr/>
          <a:lstStyle/>
          <a:p>
            <a:pPr algn="ctr"/>
            <a:r>
              <a:rPr lang="en-US" b="1" dirty="0"/>
              <a:t>Mutation :</a:t>
            </a:r>
            <a:br>
              <a:rPr lang="en-US" b="1" dirty="0"/>
            </a:br>
            <a:r>
              <a:rPr lang="en-US" b="1" dirty="0"/>
              <a:t>Mutation Probability</a:t>
            </a:r>
          </a:p>
        </p:txBody>
      </p:sp>
      <p:grpSp>
        <p:nvGrpSpPr>
          <p:cNvPr id="4" name="Group 3">
            <a:extLst>
              <a:ext uri="{FF2B5EF4-FFF2-40B4-BE49-F238E27FC236}">
                <a16:creationId xmlns:a16="http://schemas.microsoft.com/office/drawing/2014/main" id="{28B730CC-969A-468F-942A-EEB572140348}"/>
              </a:ext>
            </a:extLst>
          </p:cNvPr>
          <p:cNvGrpSpPr/>
          <p:nvPr/>
        </p:nvGrpSpPr>
        <p:grpSpPr>
          <a:xfrm>
            <a:off x="1260757" y="2140413"/>
            <a:ext cx="688111" cy="1354106"/>
            <a:chOff x="1260757" y="2140413"/>
            <a:chExt cx="688111" cy="1354106"/>
          </a:xfrm>
        </p:grpSpPr>
        <p:sp>
          <p:nvSpPr>
            <p:cNvPr id="5" name="Flowchart: Connector 4">
              <a:extLst>
                <a:ext uri="{FF2B5EF4-FFF2-40B4-BE49-F238E27FC236}">
                  <a16:creationId xmlns:a16="http://schemas.microsoft.com/office/drawing/2014/main" id="{959CF530-A187-4F2F-8AC6-FCC91CD275CD}"/>
                </a:ext>
              </a:extLst>
            </p:cNvPr>
            <p:cNvSpPr/>
            <p:nvPr/>
          </p:nvSpPr>
          <p:spPr>
            <a:xfrm>
              <a:off x="1274612" y="2140413"/>
              <a:ext cx="674255"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a:t>
              </a:r>
            </a:p>
          </p:txBody>
        </p:sp>
        <p:sp>
          <p:nvSpPr>
            <p:cNvPr id="6" name="Flowchart: Connector 5">
              <a:extLst>
                <a:ext uri="{FF2B5EF4-FFF2-40B4-BE49-F238E27FC236}">
                  <a16:creationId xmlns:a16="http://schemas.microsoft.com/office/drawing/2014/main" id="{F2D2FCDC-69E8-47DE-8689-07D37EEFDAEF}"/>
                </a:ext>
              </a:extLst>
            </p:cNvPr>
            <p:cNvSpPr/>
            <p:nvPr/>
          </p:nvSpPr>
          <p:spPr>
            <a:xfrm>
              <a:off x="1260757" y="2974860"/>
              <a:ext cx="688111"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mp</a:t>
              </a:r>
            </a:p>
          </p:txBody>
        </p:sp>
      </p:grpSp>
      <p:grpSp>
        <p:nvGrpSpPr>
          <p:cNvPr id="9" name="Group 8">
            <a:extLst>
              <a:ext uri="{FF2B5EF4-FFF2-40B4-BE49-F238E27FC236}">
                <a16:creationId xmlns:a16="http://schemas.microsoft.com/office/drawing/2014/main" id="{8E65DE62-1A16-4298-A5F4-D357099434BA}"/>
              </a:ext>
            </a:extLst>
          </p:cNvPr>
          <p:cNvGrpSpPr/>
          <p:nvPr/>
        </p:nvGrpSpPr>
        <p:grpSpPr>
          <a:xfrm>
            <a:off x="2484583" y="2163030"/>
            <a:ext cx="3214284" cy="2440952"/>
            <a:chOff x="2484583" y="2163030"/>
            <a:chExt cx="3214284" cy="2440952"/>
          </a:xfrm>
        </p:grpSpPr>
        <p:grpSp>
          <p:nvGrpSpPr>
            <p:cNvPr id="10" name="Group 9">
              <a:extLst>
                <a:ext uri="{FF2B5EF4-FFF2-40B4-BE49-F238E27FC236}">
                  <a16:creationId xmlns:a16="http://schemas.microsoft.com/office/drawing/2014/main" id="{7FD449C7-2F20-427C-990D-D5A3A53F786C}"/>
                </a:ext>
              </a:extLst>
            </p:cNvPr>
            <p:cNvGrpSpPr/>
            <p:nvPr/>
          </p:nvGrpSpPr>
          <p:grpSpPr>
            <a:xfrm>
              <a:off x="2484583" y="3049224"/>
              <a:ext cx="3214284" cy="370930"/>
              <a:chOff x="2484583" y="2163030"/>
              <a:chExt cx="3214284" cy="370930"/>
            </a:xfrm>
          </p:grpSpPr>
          <p:sp>
            <p:nvSpPr>
              <p:cNvPr id="32" name="TextBox 31">
                <a:extLst>
                  <a:ext uri="{FF2B5EF4-FFF2-40B4-BE49-F238E27FC236}">
                    <a16:creationId xmlns:a16="http://schemas.microsoft.com/office/drawing/2014/main" id="{6DEEC871-4CCC-4B40-8B79-E10F717702B3}"/>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3" name="TextBox 32">
                <a:extLst>
                  <a:ext uri="{FF2B5EF4-FFF2-40B4-BE49-F238E27FC236}">
                    <a16:creationId xmlns:a16="http://schemas.microsoft.com/office/drawing/2014/main" id="{F3356007-654C-4F17-A894-65F57DA7B566}"/>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34" name="TextBox 33">
                <a:extLst>
                  <a:ext uri="{FF2B5EF4-FFF2-40B4-BE49-F238E27FC236}">
                    <a16:creationId xmlns:a16="http://schemas.microsoft.com/office/drawing/2014/main" id="{EEE93C2C-75FF-4946-BADB-385C94F9F9BC}"/>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5" name="TextBox 34">
                <a:extLst>
                  <a:ext uri="{FF2B5EF4-FFF2-40B4-BE49-F238E27FC236}">
                    <a16:creationId xmlns:a16="http://schemas.microsoft.com/office/drawing/2014/main" id="{7C4475E3-58E6-447E-A355-9B347EDB8969}"/>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6" name="TextBox 35">
                <a:extLst>
                  <a:ext uri="{FF2B5EF4-FFF2-40B4-BE49-F238E27FC236}">
                    <a16:creationId xmlns:a16="http://schemas.microsoft.com/office/drawing/2014/main" id="{3AD7EE4F-5D89-48B9-A174-51C7593C1682}"/>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7" name="TextBox 36">
                <a:extLst>
                  <a:ext uri="{FF2B5EF4-FFF2-40B4-BE49-F238E27FC236}">
                    <a16:creationId xmlns:a16="http://schemas.microsoft.com/office/drawing/2014/main" id="{E1B40429-E883-452E-9DA9-CBA00423074B}"/>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grpSp>
        <p:grpSp>
          <p:nvGrpSpPr>
            <p:cNvPr id="11" name="Group 10">
              <a:extLst>
                <a:ext uri="{FF2B5EF4-FFF2-40B4-BE49-F238E27FC236}">
                  <a16:creationId xmlns:a16="http://schemas.microsoft.com/office/drawing/2014/main" id="{9DFB66D1-3C0A-426E-972B-5DFC417C1297}"/>
                </a:ext>
              </a:extLst>
            </p:cNvPr>
            <p:cNvGrpSpPr/>
            <p:nvPr/>
          </p:nvGrpSpPr>
          <p:grpSpPr>
            <a:xfrm>
              <a:off x="2484583" y="2163030"/>
              <a:ext cx="3214284" cy="370930"/>
              <a:chOff x="2484583" y="2163030"/>
              <a:chExt cx="3214284" cy="370930"/>
            </a:xfrm>
          </p:grpSpPr>
          <p:sp>
            <p:nvSpPr>
              <p:cNvPr id="26" name="TextBox 25">
                <a:extLst>
                  <a:ext uri="{FF2B5EF4-FFF2-40B4-BE49-F238E27FC236}">
                    <a16:creationId xmlns:a16="http://schemas.microsoft.com/office/drawing/2014/main" id="{138782B9-1EEE-414C-BAD0-08F4F68CBC73}"/>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7" name="TextBox 26">
                <a:extLst>
                  <a:ext uri="{FF2B5EF4-FFF2-40B4-BE49-F238E27FC236}">
                    <a16:creationId xmlns:a16="http://schemas.microsoft.com/office/drawing/2014/main" id="{4287A2D9-5E2C-487F-BDC6-F1E6F9C6F643}"/>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8" name="TextBox 27">
                <a:extLst>
                  <a:ext uri="{FF2B5EF4-FFF2-40B4-BE49-F238E27FC236}">
                    <a16:creationId xmlns:a16="http://schemas.microsoft.com/office/drawing/2014/main" id="{9CC1F7A2-CB74-4D6A-B875-D8B65947EA0C}"/>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9" name="TextBox 28">
                <a:extLst>
                  <a:ext uri="{FF2B5EF4-FFF2-40B4-BE49-F238E27FC236}">
                    <a16:creationId xmlns:a16="http://schemas.microsoft.com/office/drawing/2014/main" id="{2D76A083-55E7-4DEB-B2FF-347FA1C4CBBC}"/>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0" name="TextBox 29">
                <a:extLst>
                  <a:ext uri="{FF2B5EF4-FFF2-40B4-BE49-F238E27FC236}">
                    <a16:creationId xmlns:a16="http://schemas.microsoft.com/office/drawing/2014/main" id="{22FF070C-3959-454E-BB1B-2664D3E14934}"/>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1" name="TextBox 30">
                <a:extLst>
                  <a:ext uri="{FF2B5EF4-FFF2-40B4-BE49-F238E27FC236}">
                    <a16:creationId xmlns:a16="http://schemas.microsoft.com/office/drawing/2014/main" id="{ACE1D7A9-8EDF-44DA-ABEA-9C3A52150CF4}"/>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grpSp>
        <p:grpSp>
          <p:nvGrpSpPr>
            <p:cNvPr id="12" name="Group 11">
              <a:extLst>
                <a:ext uri="{FF2B5EF4-FFF2-40B4-BE49-F238E27FC236}">
                  <a16:creationId xmlns:a16="http://schemas.microsoft.com/office/drawing/2014/main" id="{961A6290-5085-4252-8A5D-D493B0F13712}"/>
                </a:ext>
              </a:extLst>
            </p:cNvPr>
            <p:cNvGrpSpPr/>
            <p:nvPr/>
          </p:nvGrpSpPr>
          <p:grpSpPr>
            <a:xfrm>
              <a:off x="2484583" y="4233052"/>
              <a:ext cx="3214284" cy="370930"/>
              <a:chOff x="2484583" y="2163030"/>
              <a:chExt cx="3214284" cy="370930"/>
            </a:xfrm>
          </p:grpSpPr>
          <p:sp>
            <p:nvSpPr>
              <p:cNvPr id="20" name="TextBox 19">
                <a:extLst>
                  <a:ext uri="{FF2B5EF4-FFF2-40B4-BE49-F238E27FC236}">
                    <a16:creationId xmlns:a16="http://schemas.microsoft.com/office/drawing/2014/main" id="{D376180E-A311-46DB-8E10-1C0BE0DB03EA}"/>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1" name="TextBox 20">
                <a:extLst>
                  <a:ext uri="{FF2B5EF4-FFF2-40B4-BE49-F238E27FC236}">
                    <a16:creationId xmlns:a16="http://schemas.microsoft.com/office/drawing/2014/main" id="{84ED20F8-B678-4383-9406-F3370E99144A}"/>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2" name="TextBox 21">
                <a:extLst>
                  <a:ext uri="{FF2B5EF4-FFF2-40B4-BE49-F238E27FC236}">
                    <a16:creationId xmlns:a16="http://schemas.microsoft.com/office/drawing/2014/main" id="{AC1EA369-5FBC-414B-9156-097F110FA2CA}"/>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3" name="TextBox 22">
                <a:extLst>
                  <a:ext uri="{FF2B5EF4-FFF2-40B4-BE49-F238E27FC236}">
                    <a16:creationId xmlns:a16="http://schemas.microsoft.com/office/drawing/2014/main" id="{660E5898-575B-4FB9-9B65-43D5E87E1BF1}"/>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4" name="TextBox 23">
                <a:extLst>
                  <a:ext uri="{FF2B5EF4-FFF2-40B4-BE49-F238E27FC236}">
                    <a16:creationId xmlns:a16="http://schemas.microsoft.com/office/drawing/2014/main" id="{12F147B9-2328-4254-9E93-4C473F93B90F}"/>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5" name="TextBox 24">
                <a:extLst>
                  <a:ext uri="{FF2B5EF4-FFF2-40B4-BE49-F238E27FC236}">
                    <a16:creationId xmlns:a16="http://schemas.microsoft.com/office/drawing/2014/main" id="{7AE293DA-E5E7-4156-B0A3-7851B20B22C2}"/>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grpSp>
      </p:grpSp>
      <p:sp>
        <p:nvSpPr>
          <p:cNvPr id="47" name="Flowchart: Connector 46">
            <a:extLst>
              <a:ext uri="{FF2B5EF4-FFF2-40B4-BE49-F238E27FC236}">
                <a16:creationId xmlns:a16="http://schemas.microsoft.com/office/drawing/2014/main" id="{5E2C4F1B-B8AD-4CC9-B62C-333FCAE8594E}"/>
              </a:ext>
            </a:extLst>
          </p:cNvPr>
          <p:cNvSpPr/>
          <p:nvPr/>
        </p:nvSpPr>
        <p:spPr>
          <a:xfrm>
            <a:off x="1274612" y="4157888"/>
            <a:ext cx="688111"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a:t>
            </a:r>
          </a:p>
        </p:txBody>
      </p:sp>
    </p:spTree>
    <p:extLst>
      <p:ext uri="{BB962C8B-B14F-4D97-AF65-F5344CB8AC3E}">
        <p14:creationId xmlns:p14="http://schemas.microsoft.com/office/powerpoint/2010/main" val="1628883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28FE3-A069-401C-8691-F1922F9C9B2E}"/>
              </a:ext>
            </a:extLst>
          </p:cNvPr>
          <p:cNvSpPr>
            <a:spLocks noGrp="1"/>
          </p:cNvSpPr>
          <p:nvPr>
            <p:ph type="title"/>
          </p:nvPr>
        </p:nvSpPr>
        <p:spPr/>
        <p:txBody>
          <a:bodyPr/>
          <a:lstStyle/>
          <a:p>
            <a:pPr algn="ctr"/>
            <a:r>
              <a:rPr lang="en-US" b="1" dirty="0"/>
              <a:t>Mutation :</a:t>
            </a:r>
            <a:br>
              <a:rPr lang="en-US" b="1" dirty="0"/>
            </a:br>
            <a:r>
              <a:rPr lang="en-US" b="1" dirty="0"/>
              <a:t>Interchange</a:t>
            </a:r>
          </a:p>
        </p:txBody>
      </p:sp>
      <p:sp>
        <p:nvSpPr>
          <p:cNvPr id="5" name="Flowchart: Connector 4">
            <a:extLst>
              <a:ext uri="{FF2B5EF4-FFF2-40B4-BE49-F238E27FC236}">
                <a16:creationId xmlns:a16="http://schemas.microsoft.com/office/drawing/2014/main" id="{959CF530-A187-4F2F-8AC6-FCC91CD275CD}"/>
              </a:ext>
            </a:extLst>
          </p:cNvPr>
          <p:cNvSpPr/>
          <p:nvPr/>
        </p:nvSpPr>
        <p:spPr>
          <a:xfrm>
            <a:off x="1274612" y="2140413"/>
            <a:ext cx="674255"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a:t>
            </a:r>
          </a:p>
        </p:txBody>
      </p:sp>
      <p:grpSp>
        <p:nvGrpSpPr>
          <p:cNvPr id="9" name="Group 8">
            <a:extLst>
              <a:ext uri="{FF2B5EF4-FFF2-40B4-BE49-F238E27FC236}">
                <a16:creationId xmlns:a16="http://schemas.microsoft.com/office/drawing/2014/main" id="{8E65DE62-1A16-4298-A5F4-D357099434BA}"/>
              </a:ext>
            </a:extLst>
          </p:cNvPr>
          <p:cNvGrpSpPr/>
          <p:nvPr/>
        </p:nvGrpSpPr>
        <p:grpSpPr>
          <a:xfrm>
            <a:off x="2484583" y="2163030"/>
            <a:ext cx="3214284" cy="2440952"/>
            <a:chOff x="2484583" y="2163030"/>
            <a:chExt cx="3214284" cy="2440952"/>
          </a:xfrm>
        </p:grpSpPr>
        <p:grpSp>
          <p:nvGrpSpPr>
            <p:cNvPr id="11" name="Group 10">
              <a:extLst>
                <a:ext uri="{FF2B5EF4-FFF2-40B4-BE49-F238E27FC236}">
                  <a16:creationId xmlns:a16="http://schemas.microsoft.com/office/drawing/2014/main" id="{9DFB66D1-3C0A-426E-972B-5DFC417C1297}"/>
                </a:ext>
              </a:extLst>
            </p:cNvPr>
            <p:cNvGrpSpPr/>
            <p:nvPr/>
          </p:nvGrpSpPr>
          <p:grpSpPr>
            <a:xfrm>
              <a:off x="2484583" y="2163030"/>
              <a:ext cx="3214284" cy="370930"/>
              <a:chOff x="2484583" y="2163030"/>
              <a:chExt cx="3214284" cy="370930"/>
            </a:xfrm>
          </p:grpSpPr>
          <p:sp>
            <p:nvSpPr>
              <p:cNvPr id="26" name="TextBox 25">
                <a:extLst>
                  <a:ext uri="{FF2B5EF4-FFF2-40B4-BE49-F238E27FC236}">
                    <a16:creationId xmlns:a16="http://schemas.microsoft.com/office/drawing/2014/main" id="{138782B9-1EEE-414C-BAD0-08F4F68CBC73}"/>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7" name="TextBox 26">
                <a:extLst>
                  <a:ext uri="{FF2B5EF4-FFF2-40B4-BE49-F238E27FC236}">
                    <a16:creationId xmlns:a16="http://schemas.microsoft.com/office/drawing/2014/main" id="{4287A2D9-5E2C-487F-BDC6-F1E6F9C6F643}"/>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8" name="TextBox 27">
                <a:extLst>
                  <a:ext uri="{FF2B5EF4-FFF2-40B4-BE49-F238E27FC236}">
                    <a16:creationId xmlns:a16="http://schemas.microsoft.com/office/drawing/2014/main" id="{9CC1F7A2-CB74-4D6A-B875-D8B65947EA0C}"/>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9" name="TextBox 28">
                <a:extLst>
                  <a:ext uri="{FF2B5EF4-FFF2-40B4-BE49-F238E27FC236}">
                    <a16:creationId xmlns:a16="http://schemas.microsoft.com/office/drawing/2014/main" id="{2D76A083-55E7-4DEB-B2FF-347FA1C4CBBC}"/>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0" name="TextBox 29">
                <a:extLst>
                  <a:ext uri="{FF2B5EF4-FFF2-40B4-BE49-F238E27FC236}">
                    <a16:creationId xmlns:a16="http://schemas.microsoft.com/office/drawing/2014/main" id="{22FF070C-3959-454E-BB1B-2664D3E14934}"/>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31" name="TextBox 30">
                <a:extLst>
                  <a:ext uri="{FF2B5EF4-FFF2-40B4-BE49-F238E27FC236}">
                    <a16:creationId xmlns:a16="http://schemas.microsoft.com/office/drawing/2014/main" id="{ACE1D7A9-8EDF-44DA-ABEA-9C3A52150CF4}"/>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grpSp>
        <p:grpSp>
          <p:nvGrpSpPr>
            <p:cNvPr id="12" name="Group 11">
              <a:extLst>
                <a:ext uri="{FF2B5EF4-FFF2-40B4-BE49-F238E27FC236}">
                  <a16:creationId xmlns:a16="http://schemas.microsoft.com/office/drawing/2014/main" id="{961A6290-5085-4252-8A5D-D493B0F13712}"/>
                </a:ext>
              </a:extLst>
            </p:cNvPr>
            <p:cNvGrpSpPr/>
            <p:nvPr/>
          </p:nvGrpSpPr>
          <p:grpSpPr>
            <a:xfrm>
              <a:off x="2484583" y="4233052"/>
              <a:ext cx="3214284" cy="370930"/>
              <a:chOff x="2484583" y="2163030"/>
              <a:chExt cx="3214284" cy="370930"/>
            </a:xfrm>
          </p:grpSpPr>
          <p:sp>
            <p:nvSpPr>
              <p:cNvPr id="20" name="TextBox 19">
                <a:extLst>
                  <a:ext uri="{FF2B5EF4-FFF2-40B4-BE49-F238E27FC236}">
                    <a16:creationId xmlns:a16="http://schemas.microsoft.com/office/drawing/2014/main" id="{D376180E-A311-46DB-8E10-1C0BE0DB03EA}"/>
                  </a:ext>
                </a:extLst>
              </p:cNvPr>
              <p:cNvSpPr txBox="1"/>
              <p:nvPr/>
            </p:nvSpPr>
            <p:spPr>
              <a:xfrm>
                <a:off x="248458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1" name="TextBox 20">
                <a:extLst>
                  <a:ext uri="{FF2B5EF4-FFF2-40B4-BE49-F238E27FC236}">
                    <a16:creationId xmlns:a16="http://schemas.microsoft.com/office/drawing/2014/main" id="{84ED20F8-B678-4383-9406-F3370E99144A}"/>
                  </a:ext>
                </a:extLst>
              </p:cNvPr>
              <p:cNvSpPr txBox="1"/>
              <p:nvPr/>
            </p:nvSpPr>
            <p:spPr>
              <a:xfrm>
                <a:off x="3020297"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sp>
            <p:nvSpPr>
              <p:cNvPr id="22" name="TextBox 21">
                <a:extLst>
                  <a:ext uri="{FF2B5EF4-FFF2-40B4-BE49-F238E27FC236}">
                    <a16:creationId xmlns:a16="http://schemas.microsoft.com/office/drawing/2014/main" id="{AC1EA369-5FBC-414B-9156-097F110FA2CA}"/>
                  </a:ext>
                </a:extLst>
              </p:cNvPr>
              <p:cNvSpPr txBox="1"/>
              <p:nvPr/>
            </p:nvSpPr>
            <p:spPr>
              <a:xfrm>
                <a:off x="3556011" y="2164628"/>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3" name="TextBox 22">
                <a:extLst>
                  <a:ext uri="{FF2B5EF4-FFF2-40B4-BE49-F238E27FC236}">
                    <a16:creationId xmlns:a16="http://schemas.microsoft.com/office/drawing/2014/main" id="{660E5898-575B-4FB9-9B65-43D5E87E1BF1}"/>
                  </a:ext>
                </a:extLst>
              </p:cNvPr>
              <p:cNvSpPr txBox="1"/>
              <p:nvPr/>
            </p:nvSpPr>
            <p:spPr>
              <a:xfrm>
                <a:off x="4091725"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4" name="TextBox 23">
                <a:extLst>
                  <a:ext uri="{FF2B5EF4-FFF2-40B4-BE49-F238E27FC236}">
                    <a16:creationId xmlns:a16="http://schemas.microsoft.com/office/drawing/2014/main" id="{12F147B9-2328-4254-9E93-4C473F93B90F}"/>
                  </a:ext>
                </a:extLst>
              </p:cNvPr>
              <p:cNvSpPr txBox="1"/>
              <p:nvPr/>
            </p:nvSpPr>
            <p:spPr>
              <a:xfrm>
                <a:off x="4627439"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0</a:t>
                </a:r>
              </a:p>
            </p:txBody>
          </p:sp>
          <p:sp>
            <p:nvSpPr>
              <p:cNvPr id="25" name="TextBox 24">
                <a:extLst>
                  <a:ext uri="{FF2B5EF4-FFF2-40B4-BE49-F238E27FC236}">
                    <a16:creationId xmlns:a16="http://schemas.microsoft.com/office/drawing/2014/main" id="{7AE293DA-E5E7-4156-B0A3-7851B20B22C2}"/>
                  </a:ext>
                </a:extLst>
              </p:cNvPr>
              <p:cNvSpPr txBox="1"/>
              <p:nvPr/>
            </p:nvSpPr>
            <p:spPr>
              <a:xfrm>
                <a:off x="5163153" y="2163030"/>
                <a:ext cx="53571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a:t>
                </a:r>
              </a:p>
            </p:txBody>
          </p:sp>
        </p:grpSp>
      </p:grpSp>
      <p:sp>
        <p:nvSpPr>
          <p:cNvPr id="47" name="Flowchart: Connector 46">
            <a:extLst>
              <a:ext uri="{FF2B5EF4-FFF2-40B4-BE49-F238E27FC236}">
                <a16:creationId xmlns:a16="http://schemas.microsoft.com/office/drawing/2014/main" id="{5E2C4F1B-B8AD-4CC9-B62C-333FCAE8594E}"/>
              </a:ext>
            </a:extLst>
          </p:cNvPr>
          <p:cNvSpPr/>
          <p:nvPr/>
        </p:nvSpPr>
        <p:spPr>
          <a:xfrm>
            <a:off x="1274612" y="4157888"/>
            <a:ext cx="688111" cy="519659"/>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a:t>
            </a:r>
          </a:p>
        </p:txBody>
      </p:sp>
      <p:cxnSp>
        <p:nvCxnSpPr>
          <p:cNvPr id="7" name="Straight Arrow Connector 6">
            <a:extLst>
              <a:ext uri="{FF2B5EF4-FFF2-40B4-BE49-F238E27FC236}">
                <a16:creationId xmlns:a16="http://schemas.microsoft.com/office/drawing/2014/main" id="{134C38B1-6550-4224-836F-FB9CA009AB63}"/>
              </a:ext>
            </a:extLst>
          </p:cNvPr>
          <p:cNvCxnSpPr>
            <a:cxnSpLocks/>
            <a:endCxn id="26" idx="2"/>
          </p:cNvCxnSpPr>
          <p:nvPr/>
        </p:nvCxnSpPr>
        <p:spPr>
          <a:xfrm flipV="1">
            <a:off x="2752440" y="2532362"/>
            <a:ext cx="0" cy="340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AC1FFCA-D6B6-470E-93B2-3BD32E7882E6}"/>
              </a:ext>
            </a:extLst>
          </p:cNvPr>
          <p:cNvCxnSpPr>
            <a:cxnSpLocks/>
          </p:cNvCxnSpPr>
          <p:nvPr/>
        </p:nvCxnSpPr>
        <p:spPr>
          <a:xfrm flipV="1">
            <a:off x="3782295" y="2532362"/>
            <a:ext cx="0" cy="340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00C5234-BFB1-460A-BB90-F4E1D772FC3A}"/>
              </a:ext>
            </a:extLst>
          </p:cNvPr>
          <p:cNvSpPr txBox="1"/>
          <p:nvPr/>
        </p:nvSpPr>
        <p:spPr>
          <a:xfrm>
            <a:off x="2306805" y="1741394"/>
            <a:ext cx="5176982" cy="369332"/>
          </a:xfrm>
          <a:prstGeom prst="rect">
            <a:avLst/>
          </a:prstGeom>
          <a:noFill/>
        </p:spPr>
        <p:txBody>
          <a:bodyPr wrap="square" rtlCol="0">
            <a:spAutoFit/>
          </a:bodyPr>
          <a:lstStyle/>
          <a:p>
            <a:r>
              <a:rPr lang="en-US" dirty="0"/>
              <a:t>Select two random bits and interchange them</a:t>
            </a:r>
          </a:p>
        </p:txBody>
      </p:sp>
    </p:spTree>
    <p:extLst>
      <p:ext uri="{BB962C8B-B14F-4D97-AF65-F5344CB8AC3E}">
        <p14:creationId xmlns:p14="http://schemas.microsoft.com/office/powerpoint/2010/main" val="143282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4233-A9AF-4819-AC73-F79B3ADD212B}"/>
              </a:ext>
            </a:extLst>
          </p:cNvPr>
          <p:cNvSpPr>
            <a:spLocks noGrp="1"/>
          </p:cNvSpPr>
          <p:nvPr>
            <p:ph type="title"/>
          </p:nvPr>
        </p:nvSpPr>
        <p:spPr/>
        <p:txBody>
          <a:bodyPr/>
          <a:lstStyle/>
          <a:p>
            <a:pPr algn="ctr"/>
            <a:r>
              <a:rPr lang="en-US" b="1" dirty="0"/>
              <a:t>Application of Genetic Algorithms</a:t>
            </a:r>
            <a:endParaRPr lang="en-US" dirty="0"/>
          </a:p>
        </p:txBody>
      </p:sp>
      <p:sp>
        <p:nvSpPr>
          <p:cNvPr id="3" name="Content Placeholder 2">
            <a:extLst>
              <a:ext uri="{FF2B5EF4-FFF2-40B4-BE49-F238E27FC236}">
                <a16:creationId xmlns:a16="http://schemas.microsoft.com/office/drawing/2014/main" id="{5E6299EA-6E9D-4980-A0F8-AAE885E674EE}"/>
              </a:ext>
            </a:extLst>
          </p:cNvPr>
          <p:cNvSpPr>
            <a:spLocks noGrp="1"/>
          </p:cNvSpPr>
          <p:nvPr>
            <p:ph idx="1"/>
          </p:nvPr>
        </p:nvSpPr>
        <p:spPr/>
        <p:txBody>
          <a:bodyPr/>
          <a:lstStyle/>
          <a:p>
            <a:r>
              <a:rPr lang="en-US" dirty="0"/>
              <a:t>Recurrent Neural Network</a:t>
            </a:r>
          </a:p>
          <a:p>
            <a:r>
              <a:rPr lang="en-US" dirty="0"/>
              <a:t>Mutation testing</a:t>
            </a:r>
          </a:p>
          <a:p>
            <a:r>
              <a:rPr lang="en-US" dirty="0"/>
              <a:t>Code breaking</a:t>
            </a:r>
          </a:p>
          <a:p>
            <a:r>
              <a:rPr lang="en-US" dirty="0"/>
              <a:t>Filtering and signal processing</a:t>
            </a:r>
          </a:p>
          <a:p>
            <a:r>
              <a:rPr lang="en-US" dirty="0"/>
              <a:t>Learning fuzzy rule base etc</a:t>
            </a:r>
          </a:p>
          <a:p>
            <a:endParaRPr lang="en-US" dirty="0"/>
          </a:p>
        </p:txBody>
      </p:sp>
    </p:spTree>
    <p:extLst>
      <p:ext uri="{BB962C8B-B14F-4D97-AF65-F5344CB8AC3E}">
        <p14:creationId xmlns:p14="http://schemas.microsoft.com/office/powerpoint/2010/main" val="364409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4D203D-1890-4FD8-87B3-5FE3AF264826}"/>
              </a:ext>
            </a:extLst>
          </p:cNvPr>
          <p:cNvSpPr>
            <a:spLocks noGrp="1"/>
          </p:cNvSpPr>
          <p:nvPr>
            <p:ph type="title"/>
          </p:nvPr>
        </p:nvSpPr>
        <p:spPr/>
        <p:txBody>
          <a:bodyPr/>
          <a:lstStyle/>
          <a:p>
            <a:pPr algn="ctr"/>
            <a:r>
              <a:rPr lang="en-US" b="1" dirty="0"/>
              <a:t>Genetic Algorithm : Monkey Problem</a:t>
            </a:r>
          </a:p>
        </p:txBody>
      </p:sp>
      <p:sp>
        <p:nvSpPr>
          <p:cNvPr id="6" name="Content Placeholder 5">
            <a:extLst>
              <a:ext uri="{FF2B5EF4-FFF2-40B4-BE49-F238E27FC236}">
                <a16:creationId xmlns:a16="http://schemas.microsoft.com/office/drawing/2014/main" id="{939BCD8B-C9E6-4F16-9A8A-C7F6EDE76B68}"/>
              </a:ext>
            </a:extLst>
          </p:cNvPr>
          <p:cNvSpPr>
            <a:spLocks noGrp="1"/>
          </p:cNvSpPr>
          <p:nvPr>
            <p:ph idx="1"/>
          </p:nvPr>
        </p:nvSpPr>
        <p:spPr/>
        <p:txBody>
          <a:bodyPr/>
          <a:lstStyle/>
          <a:p>
            <a:r>
              <a:rPr lang="en-US" dirty="0"/>
              <a:t>Brute Force Search :</a:t>
            </a:r>
          </a:p>
          <a:p>
            <a:pPr marL="0" indent="0">
              <a:buNone/>
            </a:pPr>
            <a:r>
              <a:rPr lang="en-US" dirty="0"/>
              <a:t>To type a phrase let say :</a:t>
            </a:r>
          </a:p>
          <a:p>
            <a:pPr marL="0" indent="0">
              <a:buNone/>
            </a:pPr>
            <a:r>
              <a:rPr lang="en-US" dirty="0"/>
              <a:t>“to be or not to be that is the question”</a:t>
            </a:r>
          </a:p>
          <a:p>
            <a:pPr marL="0" indent="0">
              <a:buNone/>
            </a:pPr>
            <a:r>
              <a:rPr lang="en-US" dirty="0"/>
              <a:t>So total 39 characters from the set of 27 different characters</a:t>
            </a:r>
          </a:p>
          <a:p>
            <a:pPr marL="0" indent="0">
              <a:buNone/>
            </a:pPr>
            <a:r>
              <a:rPr lang="en-US" dirty="0"/>
              <a:t>So the likelihood of typing whole phrase is (1/27)^39</a:t>
            </a:r>
          </a:p>
          <a:p>
            <a:pPr marL="0" indent="0">
              <a:buNone/>
            </a:pPr>
            <a:r>
              <a:rPr lang="en-US" dirty="0"/>
              <a:t>That means 1 in 66,555,937,033,867,822,607,895,549,241,096,482,953,017,615,834,735,226,163</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73766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D44B5-EF15-4CF3-AC76-9272EA62598D}"/>
              </a:ext>
            </a:extLst>
          </p:cNvPr>
          <p:cNvSpPr>
            <a:spLocks noGrp="1"/>
          </p:cNvSpPr>
          <p:nvPr>
            <p:ph type="title"/>
          </p:nvPr>
        </p:nvSpPr>
        <p:spPr/>
        <p:txBody>
          <a:bodyPr/>
          <a:lstStyle/>
          <a:p>
            <a:pPr algn="ctr"/>
            <a:r>
              <a:rPr lang="en-US" b="1" dirty="0"/>
              <a:t>Continued:</a:t>
            </a:r>
          </a:p>
        </p:txBody>
      </p:sp>
      <p:sp>
        <p:nvSpPr>
          <p:cNvPr id="3" name="Content Placeholder 2">
            <a:extLst>
              <a:ext uri="{FF2B5EF4-FFF2-40B4-BE49-F238E27FC236}">
                <a16:creationId xmlns:a16="http://schemas.microsoft.com/office/drawing/2014/main" id="{23585E23-F902-4EF3-8060-885882942482}"/>
              </a:ext>
            </a:extLst>
          </p:cNvPr>
          <p:cNvSpPr>
            <a:spLocks noGrp="1"/>
          </p:cNvSpPr>
          <p:nvPr>
            <p:ph idx="1"/>
          </p:nvPr>
        </p:nvSpPr>
        <p:spPr/>
        <p:txBody>
          <a:bodyPr/>
          <a:lstStyle/>
          <a:p>
            <a:pPr marL="0" indent="0">
              <a:buNone/>
            </a:pPr>
            <a:r>
              <a:rPr lang="en-US" dirty="0"/>
              <a:t>A Computer simulation with 1 million phrases per sec would take 9,719,096,182,010,563,073,125,591,133,903,305,625,605,017 years</a:t>
            </a:r>
          </a:p>
          <a:p>
            <a:pPr marL="0" indent="0">
              <a:buNone/>
            </a:pPr>
            <a:endParaRPr lang="en-US" dirty="0"/>
          </a:p>
          <a:p>
            <a:pPr marL="0" indent="0">
              <a:buNone/>
            </a:pPr>
            <a:r>
              <a:rPr lang="en-US" dirty="0"/>
              <a:t>Age of universe: 13,750,000,000 years (estimated).</a:t>
            </a:r>
          </a:p>
          <a:p>
            <a:pPr marL="0" indent="0">
              <a:buNone/>
            </a:pPr>
            <a:endParaRPr lang="en-US" dirty="0"/>
          </a:p>
          <a:p>
            <a:pPr marL="0" indent="0">
              <a:buNone/>
            </a:pPr>
            <a:r>
              <a:rPr lang="en-US" dirty="0"/>
              <a:t>Other example where genetic algo is used is in BOXCAR 2D</a:t>
            </a:r>
          </a:p>
          <a:p>
            <a:pPr marL="0" indent="0">
              <a:buNone/>
            </a:pPr>
            <a:r>
              <a:rPr lang="en-US" dirty="0"/>
              <a:t>A genetic algorithm continuously generates new vehicles based on the one that traveled the farthest ( </a:t>
            </a:r>
            <a:r>
              <a:rPr lang="en-US" dirty="0">
                <a:hlinkClick r:id="rId2"/>
              </a:rPr>
              <a:t>link</a:t>
            </a:r>
            <a:r>
              <a:rPr lang="en-US" dirty="0"/>
              <a:t> )</a:t>
            </a:r>
          </a:p>
        </p:txBody>
      </p:sp>
    </p:spTree>
    <p:extLst>
      <p:ext uri="{BB962C8B-B14F-4D97-AF65-F5344CB8AC3E}">
        <p14:creationId xmlns:p14="http://schemas.microsoft.com/office/powerpoint/2010/main" val="3043886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DC1E-543E-44C5-ABD8-DD4E17F274FD}"/>
              </a:ext>
            </a:extLst>
          </p:cNvPr>
          <p:cNvSpPr>
            <a:spLocks noGrp="1"/>
          </p:cNvSpPr>
          <p:nvPr>
            <p:ph type="title"/>
          </p:nvPr>
        </p:nvSpPr>
        <p:spPr/>
        <p:txBody>
          <a:bodyPr/>
          <a:lstStyle/>
          <a:p>
            <a:pPr algn="ctr"/>
            <a:r>
              <a:rPr lang="en-US" b="1" dirty="0"/>
              <a:t>NP-hard Problems </a:t>
            </a:r>
            <a:endParaRPr lang="en-US" dirty="0"/>
          </a:p>
        </p:txBody>
      </p:sp>
      <p:sp>
        <p:nvSpPr>
          <p:cNvPr id="3" name="Content Placeholder 2">
            <a:extLst>
              <a:ext uri="{FF2B5EF4-FFF2-40B4-BE49-F238E27FC236}">
                <a16:creationId xmlns:a16="http://schemas.microsoft.com/office/drawing/2014/main" id="{43937500-6E31-4650-AFDE-BA22AD05EDC9}"/>
              </a:ext>
            </a:extLst>
          </p:cNvPr>
          <p:cNvSpPr>
            <a:spLocks noGrp="1"/>
          </p:cNvSpPr>
          <p:nvPr>
            <p:ph idx="1"/>
          </p:nvPr>
        </p:nvSpPr>
        <p:spPr/>
        <p:txBody>
          <a:bodyPr>
            <a:normAutofit lnSpcReduction="10000"/>
          </a:bodyPr>
          <a:lstStyle/>
          <a:p>
            <a:r>
              <a:rPr lang="en-US" dirty="0"/>
              <a:t>There are many tasks for which we know fast (polynomial) algorithms. There are also some problems that are not possible to be solved algorithmically. For some problems was proved that they are not solvable in polynomial time.</a:t>
            </a:r>
          </a:p>
          <a:p>
            <a:r>
              <a:rPr lang="en-US" dirty="0"/>
              <a:t>But there are many important tasks, for which it is very difficult to find a solution, but once we have it, it is easy to check the solution. This fact led to </a:t>
            </a:r>
            <a:r>
              <a:rPr lang="en-US" b="1" dirty="0"/>
              <a:t>NP-complete</a:t>
            </a:r>
            <a:r>
              <a:rPr lang="en-US" dirty="0"/>
              <a:t> problems. NP stands for nondeterministic polynomial and it means that it is possible to "guess" the solution (by some nondeterministic algorithm) and then check it, both in polynomial time. If we had a machine that can guess, we would be able to find a solution in some reasonable time. </a:t>
            </a:r>
          </a:p>
        </p:txBody>
      </p:sp>
    </p:spTree>
    <p:extLst>
      <p:ext uri="{BB962C8B-B14F-4D97-AF65-F5344CB8AC3E}">
        <p14:creationId xmlns:p14="http://schemas.microsoft.com/office/powerpoint/2010/main" val="62660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CFB9C6-1403-48F2-B285-76610DD4EF63}"/>
              </a:ext>
            </a:extLst>
          </p:cNvPr>
          <p:cNvSpPr txBox="1"/>
          <p:nvPr/>
        </p:nvSpPr>
        <p:spPr>
          <a:xfrm>
            <a:off x="246185" y="404446"/>
            <a:ext cx="11702561" cy="6124754"/>
          </a:xfrm>
          <a:prstGeom prst="rect">
            <a:avLst/>
          </a:prstGeom>
          <a:noFill/>
        </p:spPr>
        <p:txBody>
          <a:bodyPr wrap="square" rtlCol="0">
            <a:spAutoFit/>
          </a:bodyPr>
          <a:lstStyle/>
          <a:p>
            <a:r>
              <a:rPr lang="en-US" sz="2800" dirty="0"/>
              <a:t>Studying of NP-complete problems is for simplicity restricted to the problems, where the answer can be yes or no. Because there are tasks with complicated outputs, a class of problems called </a:t>
            </a:r>
            <a:r>
              <a:rPr lang="en-US" sz="2800" b="1" dirty="0"/>
              <a:t>NP-hard</a:t>
            </a:r>
            <a:r>
              <a:rPr lang="en-US" sz="2800" dirty="0"/>
              <a:t> problems has been introduced. This class is not as limited as class of NP-complete problems.</a:t>
            </a:r>
          </a:p>
          <a:p>
            <a:r>
              <a:rPr lang="en-US" sz="2800" dirty="0"/>
              <a:t>For NP-problems is characteristic that some simple algorithm to find a solution is obvious at a first sight - just trying all possible solutions. But this algorithm is very slow (usually O(2^n)) and even for a bit bigger instances of the problems it is not usable at all. </a:t>
            </a:r>
          </a:p>
          <a:p>
            <a:r>
              <a:rPr lang="en-US" sz="2800" dirty="0"/>
              <a:t>Today nobody knows if some faster exact algorithm exists. Proving or disproving this remains as a big task for new researchers (and maybe you! :-)). Today many people think, that such an algorithm does not exist and so they are looking for some alternative methods - example of these methods are genetic algorithms. </a:t>
            </a:r>
          </a:p>
          <a:p>
            <a:r>
              <a:rPr lang="en-US" sz="2800" dirty="0"/>
              <a:t>Examples of the NP problems are satisfiability problem, travelling salesman problem or knapsack problem.</a:t>
            </a:r>
          </a:p>
        </p:txBody>
      </p:sp>
    </p:spTree>
    <p:extLst>
      <p:ext uri="{BB962C8B-B14F-4D97-AF65-F5344CB8AC3E}">
        <p14:creationId xmlns:p14="http://schemas.microsoft.com/office/powerpoint/2010/main" val="3343376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4370-E30F-4112-8718-403379FB0DD9}"/>
              </a:ext>
            </a:extLst>
          </p:cNvPr>
          <p:cNvSpPr>
            <a:spLocks noGrp="1"/>
          </p:cNvSpPr>
          <p:nvPr>
            <p:ph type="title"/>
          </p:nvPr>
        </p:nvSpPr>
        <p:spPr/>
        <p:txBody>
          <a:bodyPr/>
          <a:lstStyle/>
          <a:p>
            <a:pPr algn="ctr"/>
            <a:r>
              <a:rPr lang="en-US" altLang="en-US" b="1" dirty="0"/>
              <a:t>Travelling Salesman Problem </a:t>
            </a:r>
            <a:endParaRPr lang="en-US" b="1" dirty="0"/>
          </a:p>
        </p:txBody>
      </p:sp>
      <p:sp>
        <p:nvSpPr>
          <p:cNvPr id="3" name="Content Placeholder 2">
            <a:extLst>
              <a:ext uri="{FF2B5EF4-FFF2-40B4-BE49-F238E27FC236}">
                <a16:creationId xmlns:a16="http://schemas.microsoft.com/office/drawing/2014/main" id="{C2C6B953-436D-4810-ABC1-E45523A5FAEF}"/>
              </a:ext>
            </a:extLst>
          </p:cNvPr>
          <p:cNvSpPr>
            <a:spLocks noGrp="1"/>
          </p:cNvSpPr>
          <p:nvPr>
            <p:ph idx="1"/>
          </p:nvPr>
        </p:nvSpPr>
        <p:spPr/>
        <p:txBody>
          <a:bodyPr/>
          <a:lstStyle/>
          <a:p>
            <a:pPr marL="0" indent="0">
              <a:buNone/>
            </a:pPr>
            <a:r>
              <a:rPr lang="en-US" dirty="0"/>
              <a:t>There are cities and given distances between them.Travelling salesman has to visit all of them, but he does not to travel very much. Task is to find a sequence of cities to minimize travelled distance. In other words, find a minimal Hamiltonian tour in a complete graph of </a:t>
            </a:r>
            <a:r>
              <a:rPr lang="en-US" i="1" dirty="0"/>
              <a:t>N</a:t>
            </a:r>
            <a:r>
              <a:rPr lang="en-US" dirty="0"/>
              <a:t> nodes.</a:t>
            </a:r>
          </a:p>
        </p:txBody>
      </p:sp>
      <p:sp>
        <p:nvSpPr>
          <p:cNvPr id="6" name="Rectangle 3">
            <a:extLst>
              <a:ext uri="{FF2B5EF4-FFF2-40B4-BE49-F238E27FC236}">
                <a16:creationId xmlns:a16="http://schemas.microsoft.com/office/drawing/2014/main" id="{F75EB564-D609-44B2-A25A-A3F55CB7FDD0}"/>
              </a:ext>
            </a:extLst>
          </p:cNvPr>
          <p:cNvSpPr>
            <a:spLocks noChangeArrowheads="1"/>
          </p:cNvSpPr>
          <p:nvPr/>
        </p:nvSpPr>
        <p:spPr bwMode="auto">
          <a:xfrm flipH="1">
            <a:off x="-167054" y="-347363"/>
            <a:ext cx="167054"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D5D70C87-6A30-43B5-8027-633873D55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39662"/>
            <a:ext cx="4202722" cy="2836984"/>
          </a:xfrm>
          <a:prstGeom prst="rect">
            <a:avLst/>
          </a:prstGeom>
        </p:spPr>
      </p:pic>
      <p:sp>
        <p:nvSpPr>
          <p:cNvPr id="14" name="TextBox 13">
            <a:extLst>
              <a:ext uri="{FF2B5EF4-FFF2-40B4-BE49-F238E27FC236}">
                <a16:creationId xmlns:a16="http://schemas.microsoft.com/office/drawing/2014/main" id="{F485D156-0941-4DAA-A375-9DFF8551DFB2}"/>
              </a:ext>
            </a:extLst>
          </p:cNvPr>
          <p:cNvSpPr txBox="1"/>
          <p:nvPr/>
        </p:nvSpPr>
        <p:spPr>
          <a:xfrm>
            <a:off x="5600700" y="4001294"/>
            <a:ext cx="6013938" cy="923330"/>
          </a:xfrm>
          <a:prstGeom prst="rect">
            <a:avLst/>
          </a:prstGeom>
          <a:noFill/>
        </p:spPr>
        <p:txBody>
          <a:bodyPr wrap="square" rtlCol="0">
            <a:spAutoFit/>
          </a:bodyPr>
          <a:lstStyle/>
          <a:p>
            <a:r>
              <a:rPr lang="en-US" dirty="0"/>
              <a:t>This is a famous problem and has been efficiently adopted by many sales-based companies as it is time saving and economical. This is also achieved using genetic algorithm.</a:t>
            </a:r>
          </a:p>
        </p:txBody>
      </p:sp>
      <p:sp>
        <p:nvSpPr>
          <p:cNvPr id="15" name="TextBox 14">
            <a:extLst>
              <a:ext uri="{FF2B5EF4-FFF2-40B4-BE49-F238E27FC236}">
                <a16:creationId xmlns:a16="http://schemas.microsoft.com/office/drawing/2014/main" id="{5B510C83-7706-45A7-A482-588D64B10EC5}"/>
              </a:ext>
            </a:extLst>
          </p:cNvPr>
          <p:cNvSpPr txBox="1"/>
          <p:nvPr/>
        </p:nvSpPr>
        <p:spPr>
          <a:xfrm>
            <a:off x="5040922" y="6192138"/>
            <a:ext cx="1301261" cy="369332"/>
          </a:xfrm>
          <a:prstGeom prst="rect">
            <a:avLst/>
          </a:prstGeom>
          <a:noFill/>
        </p:spPr>
        <p:txBody>
          <a:bodyPr wrap="square" rtlCol="0">
            <a:spAutoFit/>
          </a:bodyPr>
          <a:lstStyle/>
          <a:p>
            <a:r>
              <a:rPr lang="en-US" dirty="0">
                <a:hlinkClick r:id="rId3"/>
              </a:rPr>
              <a:t>source</a:t>
            </a:r>
            <a:endParaRPr lang="en-US" dirty="0"/>
          </a:p>
        </p:txBody>
      </p:sp>
    </p:spTree>
    <p:extLst>
      <p:ext uri="{BB962C8B-B14F-4D97-AF65-F5344CB8AC3E}">
        <p14:creationId xmlns:p14="http://schemas.microsoft.com/office/powerpoint/2010/main" val="3980443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04F8-D429-4312-BDE0-730B6E733464}"/>
              </a:ext>
            </a:extLst>
          </p:cNvPr>
          <p:cNvSpPr>
            <a:spLocks noGrp="1"/>
          </p:cNvSpPr>
          <p:nvPr>
            <p:ph type="title"/>
          </p:nvPr>
        </p:nvSpPr>
        <p:spPr/>
        <p:txBody>
          <a:bodyPr/>
          <a:lstStyle/>
          <a:p>
            <a:pPr algn="ctr"/>
            <a:r>
              <a:rPr lang="en-US" b="1" dirty="0"/>
              <a:t>How about curve fitting?</a:t>
            </a:r>
          </a:p>
        </p:txBody>
      </p:sp>
      <p:sp>
        <p:nvSpPr>
          <p:cNvPr id="3" name="Content Placeholder 2">
            <a:extLst>
              <a:ext uri="{FF2B5EF4-FFF2-40B4-BE49-F238E27FC236}">
                <a16:creationId xmlns:a16="http://schemas.microsoft.com/office/drawing/2014/main" id="{C0368AB4-C982-444F-BE75-E92B9F8B28C9}"/>
              </a:ext>
            </a:extLst>
          </p:cNvPr>
          <p:cNvSpPr>
            <a:spLocks noGrp="1"/>
          </p:cNvSpPr>
          <p:nvPr>
            <p:ph idx="1"/>
          </p:nvPr>
        </p:nvSpPr>
        <p:spPr/>
        <p:txBody>
          <a:bodyPr/>
          <a:lstStyle/>
          <a:p>
            <a:pPr marL="0" indent="0">
              <a:buNone/>
            </a:pPr>
            <a:r>
              <a:rPr lang="en-US" dirty="0"/>
              <a:t>Generate some random data points, then evolve the coefficients for an Nth order polynomial to minimise the mean squared error</a:t>
            </a:r>
          </a:p>
        </p:txBody>
      </p:sp>
      <p:pic>
        <p:nvPicPr>
          <p:cNvPr id="5" name="Picture 4">
            <a:extLst>
              <a:ext uri="{FF2B5EF4-FFF2-40B4-BE49-F238E27FC236}">
                <a16:creationId xmlns:a16="http://schemas.microsoft.com/office/drawing/2014/main" id="{5AB010F4-013F-497B-90B9-141AF3B26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7621" y="2679822"/>
            <a:ext cx="5734050" cy="4048125"/>
          </a:xfrm>
          <a:prstGeom prst="rect">
            <a:avLst/>
          </a:prstGeom>
        </p:spPr>
      </p:pic>
      <p:sp>
        <p:nvSpPr>
          <p:cNvPr id="6" name="TextBox 5">
            <a:extLst>
              <a:ext uri="{FF2B5EF4-FFF2-40B4-BE49-F238E27FC236}">
                <a16:creationId xmlns:a16="http://schemas.microsoft.com/office/drawing/2014/main" id="{F2FD18D6-49EC-40F6-9186-194CA22EBED7}"/>
              </a:ext>
            </a:extLst>
          </p:cNvPr>
          <p:cNvSpPr txBox="1"/>
          <p:nvPr/>
        </p:nvSpPr>
        <p:spPr>
          <a:xfrm>
            <a:off x="8654562" y="6311900"/>
            <a:ext cx="2699238" cy="369332"/>
          </a:xfrm>
          <a:prstGeom prst="rect">
            <a:avLst/>
          </a:prstGeom>
          <a:noFill/>
        </p:spPr>
        <p:txBody>
          <a:bodyPr wrap="square" rtlCol="0">
            <a:spAutoFit/>
          </a:bodyPr>
          <a:lstStyle/>
          <a:p>
            <a:r>
              <a:rPr lang="en-US" dirty="0">
                <a:hlinkClick r:id="rId3"/>
              </a:rPr>
              <a:t>source</a:t>
            </a:r>
            <a:endParaRPr lang="en-US" dirty="0"/>
          </a:p>
        </p:txBody>
      </p:sp>
    </p:spTree>
    <p:extLst>
      <p:ext uri="{BB962C8B-B14F-4D97-AF65-F5344CB8AC3E}">
        <p14:creationId xmlns:p14="http://schemas.microsoft.com/office/powerpoint/2010/main" val="1035061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1D5E-3826-4058-BD4F-8DAA51A593B8}"/>
              </a:ext>
            </a:extLst>
          </p:cNvPr>
          <p:cNvSpPr>
            <a:spLocks noGrp="1"/>
          </p:cNvSpPr>
          <p:nvPr>
            <p:ph type="title"/>
          </p:nvPr>
        </p:nvSpPr>
        <p:spPr/>
        <p:txBody>
          <a:bodyPr/>
          <a:lstStyle/>
          <a:p>
            <a:pPr algn="ctr"/>
            <a:r>
              <a:rPr lang="en-US" b="1" dirty="0"/>
              <a:t>Other examples are</a:t>
            </a:r>
          </a:p>
        </p:txBody>
      </p:sp>
      <p:sp>
        <p:nvSpPr>
          <p:cNvPr id="3" name="Content Placeholder 2">
            <a:extLst>
              <a:ext uri="{FF2B5EF4-FFF2-40B4-BE49-F238E27FC236}">
                <a16:creationId xmlns:a16="http://schemas.microsoft.com/office/drawing/2014/main" id="{FC68E10F-5D95-4BBE-A986-3E962348FE30}"/>
              </a:ext>
            </a:extLst>
          </p:cNvPr>
          <p:cNvSpPr>
            <a:spLocks noGrp="1"/>
          </p:cNvSpPr>
          <p:nvPr>
            <p:ph idx="1"/>
          </p:nvPr>
        </p:nvSpPr>
        <p:spPr/>
        <p:txBody>
          <a:bodyPr/>
          <a:lstStyle/>
          <a:p>
            <a:r>
              <a:rPr lang="en-US" dirty="0"/>
              <a:t>Galactic Arms Race (game even available on steam)</a:t>
            </a:r>
          </a:p>
          <a:p>
            <a:r>
              <a:rPr lang="en-US" dirty="0"/>
              <a:t>Learning robot behavior using genetic algorithms</a:t>
            </a:r>
          </a:p>
          <a:p>
            <a:r>
              <a:rPr lang="en-US" dirty="0"/>
              <a:t>Groundwater monitoring network</a:t>
            </a:r>
          </a:p>
          <a:p>
            <a:r>
              <a:rPr lang="en-US" altLang="en-US" dirty="0">
                <a:latin typeface="Arial" panose="020B0604020202020204" pitchFamily="34" charset="0"/>
              </a:rPr>
              <a:t>Neural Networks ; particularly recurrent neural networks</a:t>
            </a:r>
          </a:p>
          <a:p>
            <a:endParaRPr lang="en-US" dirty="0"/>
          </a:p>
        </p:txBody>
      </p:sp>
    </p:spTree>
    <p:extLst>
      <p:ext uri="{BB962C8B-B14F-4D97-AF65-F5344CB8AC3E}">
        <p14:creationId xmlns:p14="http://schemas.microsoft.com/office/powerpoint/2010/main" val="16687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2F70-0D92-4D4C-9601-CC5E6718486A}"/>
              </a:ext>
            </a:extLst>
          </p:cNvPr>
          <p:cNvSpPr>
            <a:spLocks noGrp="1"/>
          </p:cNvSpPr>
          <p:nvPr>
            <p:ph type="title"/>
          </p:nvPr>
        </p:nvSpPr>
        <p:spPr/>
        <p:txBody>
          <a:bodyPr/>
          <a:lstStyle/>
          <a:p>
            <a:pPr algn="ctr"/>
            <a:r>
              <a:rPr lang="en-US" b="1" dirty="0"/>
              <a:t>Genetic Algorithms</a:t>
            </a:r>
            <a:endParaRPr lang="en-IN" b="1" dirty="0"/>
          </a:p>
        </p:txBody>
      </p:sp>
      <p:sp>
        <p:nvSpPr>
          <p:cNvPr id="3" name="Content Placeholder 2">
            <a:extLst>
              <a:ext uri="{FF2B5EF4-FFF2-40B4-BE49-F238E27FC236}">
                <a16:creationId xmlns:a16="http://schemas.microsoft.com/office/drawing/2014/main" id="{E14F486E-70A6-49B6-BBC8-69329681CF76}"/>
              </a:ext>
            </a:extLst>
          </p:cNvPr>
          <p:cNvSpPr>
            <a:spLocks noGrp="1"/>
          </p:cNvSpPr>
          <p:nvPr>
            <p:ph idx="1"/>
          </p:nvPr>
        </p:nvSpPr>
        <p:spPr/>
        <p:txBody>
          <a:bodyPr/>
          <a:lstStyle/>
          <a:p>
            <a:r>
              <a:rPr lang="en-US" dirty="0"/>
              <a:t>Genetic Algorithms(GAs) are adaptive heuristic search algorithms that belong to the larger part of evolutionary algorithms.</a:t>
            </a:r>
          </a:p>
          <a:p>
            <a:r>
              <a:rPr lang="en-US" dirty="0"/>
              <a:t> Genetic algorithms are based on the ideas of natural selection and genetics.</a:t>
            </a:r>
          </a:p>
          <a:p>
            <a:r>
              <a:rPr lang="en-US" dirty="0"/>
              <a:t>These are intelligent exploitation of random search provided with historical data to direct the search into the region of better performance in solution space.</a:t>
            </a:r>
          </a:p>
          <a:p>
            <a:r>
              <a:rPr lang="en-US" b="1" dirty="0"/>
              <a:t>They are commonly used to generate high-quality solutions for optimization problems and search problems.</a:t>
            </a:r>
            <a:endParaRPr lang="en-IN" dirty="0"/>
          </a:p>
        </p:txBody>
      </p:sp>
    </p:spTree>
    <p:extLst>
      <p:ext uri="{BB962C8B-B14F-4D97-AF65-F5344CB8AC3E}">
        <p14:creationId xmlns:p14="http://schemas.microsoft.com/office/powerpoint/2010/main" val="2841730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4752-8AFB-4E17-AC84-0C2DBE65B055}"/>
              </a:ext>
            </a:extLst>
          </p:cNvPr>
          <p:cNvSpPr>
            <a:spLocks noGrp="1"/>
          </p:cNvSpPr>
          <p:nvPr>
            <p:ph type="title"/>
          </p:nvPr>
        </p:nvSpPr>
        <p:spPr/>
        <p:txBody>
          <a:bodyPr/>
          <a:lstStyle/>
          <a:p>
            <a:r>
              <a:rPr lang="en-US" b="1" dirty="0"/>
              <a:t>Question 1:</a:t>
            </a:r>
          </a:p>
        </p:txBody>
      </p:sp>
      <p:sp>
        <p:nvSpPr>
          <p:cNvPr id="3" name="Content Placeholder 2">
            <a:extLst>
              <a:ext uri="{FF2B5EF4-FFF2-40B4-BE49-F238E27FC236}">
                <a16:creationId xmlns:a16="http://schemas.microsoft.com/office/drawing/2014/main" id="{F6AA1FE7-A8A1-450B-B899-13653CFF9757}"/>
              </a:ext>
            </a:extLst>
          </p:cNvPr>
          <p:cNvSpPr>
            <a:spLocks noGrp="1"/>
          </p:cNvSpPr>
          <p:nvPr>
            <p:ph idx="1"/>
          </p:nvPr>
        </p:nvSpPr>
        <p:spPr/>
        <p:txBody>
          <a:bodyPr/>
          <a:lstStyle/>
          <a:p>
            <a:r>
              <a:rPr lang="en-US" sz="1800" dirty="0"/>
              <a:t>Consider the problem of ﬁnding the shortest route through several cities, such that each city is visited only once and in the end return to the starting city (the Travelling Salesman problem). Suppose that in order to solve this problem we use a genetic algorithm, in which genes represent links between pairs of cities. For example, a link between London and Paris is represented by a single gene ‘LP’. Let also assume that the direction in which we travel is not important, so that LP = PL. </a:t>
            </a:r>
          </a:p>
          <a:p>
            <a:pPr marL="342900" indent="-342900">
              <a:buAutoNum type="arabicParenR"/>
            </a:pPr>
            <a:r>
              <a:rPr lang="en-US" sz="1800" dirty="0"/>
              <a:t>How many genes will be used in a chromosome of each individual if   the number of cities is 10?</a:t>
            </a:r>
          </a:p>
          <a:p>
            <a:pPr marL="342900" indent="-342900">
              <a:buAutoNum type="arabicParenR"/>
            </a:pPr>
            <a:r>
              <a:rPr lang="en-US" sz="1800" dirty="0"/>
              <a:t> How many genes will be in the alphabet of the algorithm?</a:t>
            </a:r>
          </a:p>
          <a:p>
            <a:pPr marL="0" indent="0">
              <a:buNone/>
            </a:pPr>
            <a:endParaRPr lang="en-US" sz="1800" dirty="0"/>
          </a:p>
          <a:p>
            <a:pPr marL="0" indent="0">
              <a:buNone/>
            </a:pPr>
            <a:endParaRPr lang="en-US" sz="1800" dirty="0"/>
          </a:p>
          <a:p>
            <a:pPr marL="0" indent="0">
              <a:buNone/>
            </a:pPr>
            <a:endParaRPr lang="en-US" dirty="0"/>
          </a:p>
        </p:txBody>
      </p:sp>
    </p:spTree>
    <p:extLst>
      <p:ext uri="{BB962C8B-B14F-4D97-AF65-F5344CB8AC3E}">
        <p14:creationId xmlns:p14="http://schemas.microsoft.com/office/powerpoint/2010/main" val="169111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C478-A072-490E-8351-16EC9A9444EB}"/>
              </a:ext>
            </a:extLst>
          </p:cNvPr>
          <p:cNvSpPr>
            <a:spLocks noGrp="1"/>
          </p:cNvSpPr>
          <p:nvPr>
            <p:ph type="title"/>
          </p:nvPr>
        </p:nvSpPr>
        <p:spPr/>
        <p:txBody>
          <a:bodyPr/>
          <a:lstStyle/>
          <a:p>
            <a:r>
              <a:rPr lang="en-US" b="1" dirty="0"/>
              <a:t>Question 2</a:t>
            </a:r>
          </a:p>
        </p:txBody>
      </p:sp>
      <p:sp>
        <p:nvSpPr>
          <p:cNvPr id="3" name="Content Placeholder 2">
            <a:extLst>
              <a:ext uri="{FF2B5EF4-FFF2-40B4-BE49-F238E27FC236}">
                <a16:creationId xmlns:a16="http://schemas.microsoft.com/office/drawing/2014/main" id="{9CF357A3-A900-44FE-A5C4-78F1609EAE54}"/>
              </a:ext>
            </a:extLst>
          </p:cNvPr>
          <p:cNvSpPr>
            <a:spLocks noGrp="1"/>
          </p:cNvSpPr>
          <p:nvPr>
            <p:ph idx="1"/>
          </p:nvPr>
        </p:nvSpPr>
        <p:spPr/>
        <p:txBody>
          <a:bodyPr>
            <a:normAutofit/>
          </a:bodyPr>
          <a:lstStyle/>
          <a:p>
            <a:r>
              <a:rPr lang="en-US" sz="1800" dirty="0"/>
              <a:t>Suppose a genetic algorithm uses chromosomes of the form x = </a:t>
            </a:r>
            <a:r>
              <a:rPr lang="en-US" sz="1800" dirty="0" err="1"/>
              <a:t>abcdefgh</a:t>
            </a:r>
            <a:r>
              <a:rPr lang="en-US" sz="1800" dirty="0"/>
              <a:t> with a ﬁxed length of eight genes. Each gene can be any digit between 0 and 9. Let the ﬁtness of individual x be calculated as: f(x) = (a+ b)−(c + d)+(e+ f)−(g + h) , and let the initial population consist of four individuals with the following chromosomes:</a:t>
            </a:r>
          </a:p>
          <a:p>
            <a:pPr marL="0" indent="0">
              <a:buNone/>
            </a:pPr>
            <a:r>
              <a:rPr lang="en-US" sz="1800" dirty="0"/>
              <a:t>x1 = 65413532  , x2 = 87126601 , x3 = 23921285 , x4 = 41852094</a:t>
            </a:r>
          </a:p>
          <a:p>
            <a:pPr marL="0" indent="0">
              <a:buNone/>
            </a:pPr>
            <a:r>
              <a:rPr lang="en-US" sz="1800" b="1" dirty="0"/>
              <a:t>a) </a:t>
            </a:r>
            <a:r>
              <a:rPr lang="en-US" sz="1800" dirty="0"/>
              <a:t>Evaluate the ﬁtness of each individual, showing all your workings, and arrange them in order with the ﬁttest ﬁrst and the least ﬁt last.</a:t>
            </a:r>
          </a:p>
          <a:p>
            <a:pPr marL="0" indent="0">
              <a:buNone/>
            </a:pPr>
            <a:r>
              <a:rPr lang="en-US" sz="1800" b="1" dirty="0"/>
              <a:t>b) </a:t>
            </a:r>
            <a:r>
              <a:rPr lang="en-US" sz="1800" dirty="0"/>
              <a:t>Perform the following crossover operations:</a:t>
            </a:r>
          </a:p>
          <a:p>
            <a:pPr marL="0" indent="0">
              <a:buNone/>
            </a:pPr>
            <a:r>
              <a:rPr lang="en-US" sz="1800" dirty="0"/>
              <a:t>   </a:t>
            </a:r>
            <a:r>
              <a:rPr lang="en-US" sz="1800" dirty="0" err="1"/>
              <a:t>i</a:t>
            </a:r>
            <a:r>
              <a:rPr lang="en-US" sz="1800" dirty="0"/>
              <a:t>) Cross the ﬁttest two individuals using one–point crossover at the middle point.</a:t>
            </a:r>
          </a:p>
          <a:p>
            <a:pPr marL="0" indent="0">
              <a:buNone/>
            </a:pPr>
            <a:r>
              <a:rPr lang="en-US" sz="1800" dirty="0"/>
              <a:t>   ii) Cross the second and third ﬁttest individuals using a two–point crossover (points b and f).</a:t>
            </a:r>
          </a:p>
          <a:p>
            <a:pPr marL="0" indent="0">
              <a:buNone/>
            </a:pPr>
            <a:r>
              <a:rPr lang="en-US" sz="1800" dirty="0"/>
              <a:t>   iii) Cross the ﬁrst and third ﬁttest individuals (ranked 1st and 3rd) using a uniform crossover.</a:t>
            </a:r>
          </a:p>
          <a:p>
            <a:pPr marL="0" indent="0">
              <a:buNone/>
            </a:pPr>
            <a:r>
              <a:rPr lang="en-US" sz="1800" b="1" dirty="0"/>
              <a:t>c) </a:t>
            </a:r>
            <a:r>
              <a:rPr lang="en-US" sz="1800" dirty="0"/>
              <a:t>Suppose the new population consists of the six oﬀspring individuals received by the crossover operations in the above question. Evaluate the ﬁtness of the new population, showing all your workings. Has the overall ﬁtness improved?</a:t>
            </a:r>
          </a:p>
          <a:p>
            <a:pPr marL="0" indent="0">
              <a:buNone/>
            </a:pPr>
            <a:endParaRPr lang="en-US" sz="1800" dirty="0"/>
          </a:p>
        </p:txBody>
      </p:sp>
    </p:spTree>
    <p:extLst>
      <p:ext uri="{BB962C8B-B14F-4D97-AF65-F5344CB8AC3E}">
        <p14:creationId xmlns:p14="http://schemas.microsoft.com/office/powerpoint/2010/main" val="787845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F5C6-9949-45C3-9F51-994B0F928F37}"/>
              </a:ext>
            </a:extLst>
          </p:cNvPr>
          <p:cNvSpPr>
            <a:spLocks noGrp="1"/>
          </p:cNvSpPr>
          <p:nvPr>
            <p:ph type="title"/>
          </p:nvPr>
        </p:nvSpPr>
        <p:spPr/>
        <p:txBody>
          <a:bodyPr/>
          <a:lstStyle/>
          <a:p>
            <a:r>
              <a:rPr lang="en-US" b="1" dirty="0"/>
              <a:t>Answer 1:</a:t>
            </a:r>
          </a:p>
        </p:txBody>
      </p:sp>
      <p:sp>
        <p:nvSpPr>
          <p:cNvPr id="3" name="Content Placeholder 2">
            <a:extLst>
              <a:ext uri="{FF2B5EF4-FFF2-40B4-BE49-F238E27FC236}">
                <a16:creationId xmlns:a16="http://schemas.microsoft.com/office/drawing/2014/main" id="{B182CF28-24CA-4665-8429-B1C756278126}"/>
              </a:ext>
            </a:extLst>
          </p:cNvPr>
          <p:cNvSpPr>
            <a:spLocks noGrp="1"/>
          </p:cNvSpPr>
          <p:nvPr>
            <p:ph idx="1"/>
          </p:nvPr>
        </p:nvSpPr>
        <p:spPr/>
        <p:txBody>
          <a:bodyPr>
            <a:normAutofit/>
          </a:bodyPr>
          <a:lstStyle/>
          <a:p>
            <a:r>
              <a:rPr lang="en-US" sz="1800" dirty="0"/>
              <a:t>Each chromosome will consist of 10 genes. Each gene representing the path between a pair of cities in the tour.</a:t>
            </a:r>
          </a:p>
          <a:p>
            <a:r>
              <a:rPr lang="en-US" sz="1800" dirty="0"/>
              <a:t>The alphabet will consist of 45 genes. Indeed, each of the 10 cities can be connected with 9 remaining. Thus, 10×9 = 90 is the number of ways in which 10 cities can be grouped in pairs. However, because the direction is not important (i.e. London–Paris is the same as Paris–London) the number must be divided by 2. So, we shall need 90/2 = 45 genes in order to encode all pairs. In general the formula for n cities is: n(n−1)/2</a:t>
            </a:r>
          </a:p>
        </p:txBody>
      </p:sp>
    </p:spTree>
    <p:extLst>
      <p:ext uri="{BB962C8B-B14F-4D97-AF65-F5344CB8AC3E}">
        <p14:creationId xmlns:p14="http://schemas.microsoft.com/office/powerpoint/2010/main" val="2992409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78E5-BB42-4C19-9BDD-40D4EEDBAB57}"/>
              </a:ext>
            </a:extLst>
          </p:cNvPr>
          <p:cNvSpPr>
            <a:spLocks noGrp="1"/>
          </p:cNvSpPr>
          <p:nvPr>
            <p:ph type="title"/>
          </p:nvPr>
        </p:nvSpPr>
        <p:spPr/>
        <p:txBody>
          <a:bodyPr/>
          <a:lstStyle/>
          <a:p>
            <a:r>
              <a:rPr lang="en-US" b="1" dirty="0"/>
              <a:t>Answer 2:</a:t>
            </a:r>
          </a:p>
        </p:txBody>
      </p:sp>
      <p:sp>
        <p:nvSpPr>
          <p:cNvPr id="3" name="Content Placeholder 2">
            <a:extLst>
              <a:ext uri="{FF2B5EF4-FFF2-40B4-BE49-F238E27FC236}">
                <a16:creationId xmlns:a16="http://schemas.microsoft.com/office/drawing/2014/main" id="{48908F6C-6013-4CCD-9441-D07AF517890A}"/>
              </a:ext>
            </a:extLst>
          </p:cNvPr>
          <p:cNvSpPr>
            <a:spLocks noGrp="1"/>
          </p:cNvSpPr>
          <p:nvPr>
            <p:ph idx="1"/>
          </p:nvPr>
        </p:nvSpPr>
        <p:spPr/>
        <p:txBody>
          <a:bodyPr>
            <a:normAutofit/>
          </a:bodyPr>
          <a:lstStyle/>
          <a:p>
            <a:pPr marL="342900" indent="-342900">
              <a:buAutoNum type="alphaLcParenR"/>
            </a:pPr>
            <a:r>
              <a:rPr lang="en-US" sz="1800" dirty="0"/>
              <a:t>f(x1) = (6+5)−(4+1)+(3+5)−(3+2) = 9 </a:t>
            </a:r>
          </a:p>
          <a:p>
            <a:pPr marL="0" indent="0">
              <a:buNone/>
            </a:pPr>
            <a:r>
              <a:rPr lang="en-US" sz="1800" dirty="0"/>
              <a:t>      f(x2) = (8+7)−(1+2)+(6+6)−(0+1) = 23 </a:t>
            </a:r>
          </a:p>
          <a:p>
            <a:pPr marL="0" indent="0">
              <a:buNone/>
            </a:pPr>
            <a:r>
              <a:rPr lang="en-US" sz="1800" dirty="0"/>
              <a:t>      f(x3) = (2+3)−(9+2)+(1+2)−(8+5) =−16 </a:t>
            </a:r>
          </a:p>
          <a:p>
            <a:pPr marL="0" indent="0">
              <a:buNone/>
            </a:pPr>
            <a:r>
              <a:rPr lang="en-US" sz="1800" dirty="0"/>
              <a:t>      f(x4) = (4+1)−(8+5)+(2+0)−(9+4) =−19</a:t>
            </a:r>
          </a:p>
          <a:p>
            <a:pPr marL="0" indent="0">
              <a:buNone/>
            </a:pPr>
            <a:r>
              <a:rPr lang="en-US" sz="1800" dirty="0"/>
              <a:t> 	The order is x2, x1, x3 and x4. </a:t>
            </a:r>
          </a:p>
          <a:p>
            <a:pPr marL="0" indent="0">
              <a:buNone/>
            </a:pPr>
            <a:r>
              <a:rPr lang="en-US" sz="1800" dirty="0"/>
              <a:t>b) </a:t>
            </a:r>
            <a:r>
              <a:rPr lang="en-US" sz="1800" dirty="0" err="1"/>
              <a:t>i</a:t>
            </a:r>
            <a:r>
              <a:rPr lang="en-US" sz="1800" dirty="0"/>
              <a:t>) One–point crossover on x2 and x1:</a:t>
            </a:r>
          </a:p>
          <a:p>
            <a:pPr marL="0" indent="0">
              <a:buNone/>
            </a:pPr>
            <a:r>
              <a:rPr lang="en-US" sz="1800" dirty="0"/>
              <a:t>	x2 = 8712 | 6601       O1 = 87123532</a:t>
            </a:r>
          </a:p>
          <a:p>
            <a:pPr marL="0" indent="0">
              <a:buNone/>
            </a:pPr>
            <a:r>
              <a:rPr lang="en-US" sz="1800" dirty="0"/>
              <a:t>	x1 = 6541  | 3532       O2 = 65416601</a:t>
            </a:r>
          </a:p>
          <a:p>
            <a:pPr marL="0" indent="0">
              <a:buNone/>
            </a:pPr>
            <a:r>
              <a:rPr lang="en-US" sz="1800" dirty="0"/>
              <a:t>    ii) Two–point crossover on x1 and x3:</a:t>
            </a:r>
          </a:p>
          <a:p>
            <a:pPr marL="0" indent="0">
              <a:buNone/>
            </a:pPr>
            <a:r>
              <a:rPr lang="en-US" sz="1800" dirty="0"/>
              <a:t>	 x1 = 65 | 4135 | 32 	O3 = 65921232</a:t>
            </a:r>
          </a:p>
          <a:p>
            <a:pPr marL="0" indent="0">
              <a:buNone/>
            </a:pPr>
            <a:r>
              <a:rPr lang="en-US" sz="1800" dirty="0"/>
              <a:t>	x3 = 23 | 9212 | 85 	O4 = 23413585</a:t>
            </a:r>
          </a:p>
          <a:p>
            <a:pPr marL="0" indent="0">
              <a:buNone/>
            </a:pPr>
            <a:endParaRPr lang="en-US" sz="1800" dirty="0"/>
          </a:p>
        </p:txBody>
      </p:sp>
    </p:spTree>
    <p:extLst>
      <p:ext uri="{BB962C8B-B14F-4D97-AF65-F5344CB8AC3E}">
        <p14:creationId xmlns:p14="http://schemas.microsoft.com/office/powerpoint/2010/main" val="4183250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37ED-E336-4DD5-B2FB-2CE2B3D75BBE}"/>
              </a:ext>
            </a:extLst>
          </p:cNvPr>
          <p:cNvSpPr>
            <a:spLocks noGrp="1"/>
          </p:cNvSpPr>
          <p:nvPr>
            <p:ph type="title"/>
          </p:nvPr>
        </p:nvSpPr>
        <p:spPr/>
        <p:txBody>
          <a:bodyPr/>
          <a:lstStyle/>
          <a:p>
            <a:r>
              <a:rPr lang="en-US" b="1" dirty="0"/>
              <a:t>Answer 2:</a:t>
            </a:r>
          </a:p>
        </p:txBody>
      </p:sp>
      <p:sp>
        <p:nvSpPr>
          <p:cNvPr id="3" name="Content Placeholder 2">
            <a:extLst>
              <a:ext uri="{FF2B5EF4-FFF2-40B4-BE49-F238E27FC236}">
                <a16:creationId xmlns:a16="http://schemas.microsoft.com/office/drawing/2014/main" id="{178E7282-BC31-4EFB-BF37-6AD1ECF23864}"/>
              </a:ext>
            </a:extLst>
          </p:cNvPr>
          <p:cNvSpPr>
            <a:spLocks noGrp="1"/>
          </p:cNvSpPr>
          <p:nvPr>
            <p:ph idx="1"/>
          </p:nvPr>
        </p:nvSpPr>
        <p:spPr/>
        <p:txBody>
          <a:bodyPr>
            <a:normAutofit/>
          </a:bodyPr>
          <a:lstStyle/>
          <a:p>
            <a:pPr marL="0" indent="0">
              <a:buNone/>
            </a:pPr>
            <a:r>
              <a:rPr lang="en-US" sz="1800" dirty="0"/>
              <a:t>iii) In the simplest case uniform crossover means just a random exchange of genes between two parents. For            example, we may swap genes at positions a, d and f of parents x2 and x3: </a:t>
            </a:r>
          </a:p>
          <a:p>
            <a:pPr marL="0" indent="0">
              <a:buNone/>
            </a:pPr>
            <a:r>
              <a:rPr lang="en-US" sz="1800" dirty="0"/>
              <a:t>x2 = 87126601 	 O5 = 27126201</a:t>
            </a:r>
          </a:p>
          <a:p>
            <a:pPr marL="0" indent="0">
              <a:buNone/>
            </a:pPr>
            <a:r>
              <a:rPr lang="en-US" sz="1800" dirty="0"/>
              <a:t>x3 = 23921285 	O6 = 83921685</a:t>
            </a:r>
          </a:p>
          <a:p>
            <a:pPr marL="0" indent="0">
              <a:buNone/>
            </a:pPr>
            <a:r>
              <a:rPr lang="en-US" sz="1800" b="1" dirty="0"/>
              <a:t>c) </a:t>
            </a:r>
            <a:r>
              <a:rPr lang="en-US" sz="1800" dirty="0"/>
              <a:t>The new population is:</a:t>
            </a:r>
          </a:p>
          <a:p>
            <a:pPr marL="0" indent="0">
              <a:buNone/>
            </a:pPr>
            <a:r>
              <a:rPr lang="en-US" sz="1800" dirty="0"/>
              <a:t>	</a:t>
            </a:r>
            <a:r>
              <a:rPr lang="pt-BR" sz="1800" dirty="0"/>
              <a:t> O1 = 87123532 </a:t>
            </a:r>
          </a:p>
          <a:p>
            <a:pPr marL="0" indent="0">
              <a:buNone/>
            </a:pPr>
            <a:r>
              <a:rPr lang="pt-BR" sz="1800" dirty="0"/>
              <a:t>	O2 = 65416601 </a:t>
            </a:r>
          </a:p>
          <a:p>
            <a:pPr marL="0" indent="0">
              <a:buNone/>
            </a:pPr>
            <a:r>
              <a:rPr lang="pt-BR" sz="1800" dirty="0"/>
              <a:t>	O3 = 65921232 </a:t>
            </a:r>
          </a:p>
          <a:p>
            <a:pPr marL="0" indent="0">
              <a:buNone/>
            </a:pPr>
            <a:r>
              <a:rPr lang="pt-BR" sz="1800" dirty="0"/>
              <a:t>	O4 = 23413585 </a:t>
            </a:r>
          </a:p>
          <a:p>
            <a:pPr marL="0" indent="0">
              <a:buNone/>
            </a:pPr>
            <a:r>
              <a:rPr lang="pt-BR" sz="1800" dirty="0"/>
              <a:t>	O5 = 27126201 </a:t>
            </a:r>
          </a:p>
          <a:p>
            <a:pPr marL="0" indent="0">
              <a:buNone/>
            </a:pPr>
            <a:r>
              <a:rPr lang="pt-BR" sz="1800" dirty="0"/>
              <a:t>	O6 = 83921685 </a:t>
            </a:r>
            <a:endParaRPr lang="en-US" sz="1800" dirty="0"/>
          </a:p>
        </p:txBody>
      </p:sp>
    </p:spTree>
    <p:extLst>
      <p:ext uri="{BB962C8B-B14F-4D97-AF65-F5344CB8AC3E}">
        <p14:creationId xmlns:p14="http://schemas.microsoft.com/office/powerpoint/2010/main" val="1338752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A9EE-D1C6-4101-8E1A-D685CBA8EDC2}"/>
              </a:ext>
            </a:extLst>
          </p:cNvPr>
          <p:cNvSpPr>
            <a:spLocks noGrp="1"/>
          </p:cNvSpPr>
          <p:nvPr>
            <p:ph type="title"/>
          </p:nvPr>
        </p:nvSpPr>
        <p:spPr/>
        <p:txBody>
          <a:bodyPr/>
          <a:lstStyle/>
          <a:p>
            <a:r>
              <a:rPr lang="en-US" b="1" dirty="0"/>
              <a:t>Answer 2:</a:t>
            </a:r>
          </a:p>
        </p:txBody>
      </p:sp>
      <p:sp>
        <p:nvSpPr>
          <p:cNvPr id="3" name="Content Placeholder 2">
            <a:extLst>
              <a:ext uri="{FF2B5EF4-FFF2-40B4-BE49-F238E27FC236}">
                <a16:creationId xmlns:a16="http://schemas.microsoft.com/office/drawing/2014/main" id="{C12B517B-F2AF-470D-9F8C-A9B1F8A228E5}"/>
              </a:ext>
            </a:extLst>
          </p:cNvPr>
          <p:cNvSpPr>
            <a:spLocks noGrp="1"/>
          </p:cNvSpPr>
          <p:nvPr>
            <p:ph idx="1"/>
          </p:nvPr>
        </p:nvSpPr>
        <p:spPr/>
        <p:txBody>
          <a:bodyPr>
            <a:normAutofit/>
          </a:bodyPr>
          <a:lstStyle/>
          <a:p>
            <a:pPr marL="0" indent="0">
              <a:buNone/>
            </a:pPr>
            <a:r>
              <a:rPr lang="en-US" sz="1800" dirty="0"/>
              <a:t>Now apply the ﬁtness function f(x) = (</a:t>
            </a:r>
            <a:r>
              <a:rPr lang="en-US" sz="1800" dirty="0" err="1"/>
              <a:t>a+b</a:t>
            </a:r>
            <a:r>
              <a:rPr lang="en-US" sz="1800" dirty="0"/>
              <a:t>)−(</a:t>
            </a:r>
            <a:r>
              <a:rPr lang="en-US" sz="1800" dirty="0" err="1"/>
              <a:t>c+d</a:t>
            </a:r>
            <a:r>
              <a:rPr lang="en-US" sz="1800" dirty="0"/>
              <a:t>)+(</a:t>
            </a:r>
            <a:r>
              <a:rPr lang="en-US" sz="1800" dirty="0" err="1"/>
              <a:t>e+f</a:t>
            </a:r>
            <a:r>
              <a:rPr lang="en-US" sz="1800" dirty="0"/>
              <a:t>)−(</a:t>
            </a:r>
            <a:r>
              <a:rPr lang="en-US" sz="1800" dirty="0" err="1"/>
              <a:t>g+h</a:t>
            </a:r>
            <a:r>
              <a:rPr lang="en-US" sz="1800" dirty="0"/>
              <a:t>):</a:t>
            </a:r>
          </a:p>
          <a:p>
            <a:pPr marL="0" indent="0">
              <a:buNone/>
            </a:pPr>
            <a:r>
              <a:rPr lang="en-US" sz="1800" dirty="0"/>
              <a:t>f(O1) = (8+7)−(1+2)+(3+5)−(3+2) = 15 </a:t>
            </a:r>
          </a:p>
          <a:p>
            <a:pPr marL="0" indent="0">
              <a:buNone/>
            </a:pPr>
            <a:r>
              <a:rPr lang="en-US" sz="1800" dirty="0"/>
              <a:t>f(O2) = (6+5)−(4+1)+(6+6)−(0+1) = 17</a:t>
            </a:r>
          </a:p>
          <a:p>
            <a:pPr marL="0" indent="0">
              <a:buNone/>
            </a:pPr>
            <a:r>
              <a:rPr lang="en-US" sz="1800" dirty="0"/>
              <a:t>f(O3) = (6+5)−(9+2)+(1+2)−(3+2) =−2 </a:t>
            </a:r>
          </a:p>
          <a:p>
            <a:pPr marL="0" indent="0">
              <a:buNone/>
            </a:pPr>
            <a:r>
              <a:rPr lang="en-US" sz="1800" dirty="0"/>
              <a:t>f(O4) = (2+3)−(4+1)+(3+5)−(8+5) =−5 </a:t>
            </a:r>
          </a:p>
          <a:p>
            <a:pPr marL="0" indent="0">
              <a:buNone/>
            </a:pPr>
            <a:r>
              <a:rPr lang="en-US" sz="1800" dirty="0"/>
              <a:t>f(O5) = (2+7)−(1+2)+(6+2)−(0+1) = 13 </a:t>
            </a:r>
          </a:p>
          <a:p>
            <a:pPr marL="0" indent="0">
              <a:buNone/>
            </a:pPr>
            <a:r>
              <a:rPr lang="en-US" sz="1800" dirty="0"/>
              <a:t>f(O6) = (8+3)−(9+2)+(1+6)−(8+5) =−6</a:t>
            </a:r>
          </a:p>
        </p:txBody>
      </p:sp>
    </p:spTree>
    <p:extLst>
      <p:ext uri="{BB962C8B-B14F-4D97-AF65-F5344CB8AC3E}">
        <p14:creationId xmlns:p14="http://schemas.microsoft.com/office/powerpoint/2010/main" val="855512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1352-2BC3-4DC6-BC0B-C2ACC6AA1DDB}"/>
              </a:ext>
            </a:extLst>
          </p:cNvPr>
          <p:cNvSpPr>
            <a:spLocks noGrp="1"/>
          </p:cNvSpPr>
          <p:nvPr>
            <p:ph type="title"/>
          </p:nvPr>
        </p:nvSpPr>
        <p:spPr/>
        <p:txBody>
          <a:bodyPr/>
          <a:lstStyle/>
          <a:p>
            <a:pPr algn="ctr"/>
            <a:r>
              <a:rPr lang="en-US" b="1" dirty="0"/>
              <a:t>References</a:t>
            </a:r>
          </a:p>
        </p:txBody>
      </p:sp>
      <p:sp>
        <p:nvSpPr>
          <p:cNvPr id="3" name="Content Placeholder 2">
            <a:extLst>
              <a:ext uri="{FF2B5EF4-FFF2-40B4-BE49-F238E27FC236}">
                <a16:creationId xmlns:a16="http://schemas.microsoft.com/office/drawing/2014/main" id="{B238F440-4A71-4D10-8E00-0F655CD62EB2}"/>
              </a:ext>
            </a:extLst>
          </p:cNvPr>
          <p:cNvSpPr>
            <a:spLocks noGrp="1"/>
          </p:cNvSpPr>
          <p:nvPr>
            <p:ph idx="1"/>
          </p:nvPr>
        </p:nvSpPr>
        <p:spPr/>
        <p:txBody>
          <a:bodyPr/>
          <a:lstStyle/>
          <a:p>
            <a:r>
              <a:rPr lang="en-US" dirty="0">
                <a:hlinkClick r:id="rId2"/>
              </a:rPr>
              <a:t>https://www.analyticsvidhya.com/blog/2017/07/introduction-to-genetic-algorithm/</a:t>
            </a:r>
            <a:endParaRPr lang="en-US" dirty="0"/>
          </a:p>
          <a:p>
            <a:r>
              <a:rPr lang="en-US" dirty="0">
                <a:hlinkClick r:id="rId3"/>
              </a:rPr>
              <a:t>https://www.quora.com/What-is-an-easy-problem-solvable-using-genetic-algorithms</a:t>
            </a:r>
            <a:endParaRPr lang="en-US" dirty="0"/>
          </a:p>
          <a:p>
            <a:r>
              <a:rPr lang="en-US" dirty="0"/>
              <a:t>GeeksforGeeks (</a:t>
            </a:r>
            <a:r>
              <a:rPr lang="en-US" dirty="0">
                <a:hlinkClick r:id="rId4"/>
              </a:rPr>
              <a:t>https://www.geeksforgeeks.org/genetic-algorithms/</a:t>
            </a:r>
            <a:r>
              <a:rPr lang="en-US" dirty="0"/>
              <a:t>)</a:t>
            </a:r>
          </a:p>
          <a:p>
            <a:r>
              <a:rPr lang="en-US" dirty="0"/>
              <a:t>The Coding Train (Youtube </a:t>
            </a:r>
            <a:r>
              <a:rPr lang="en-US" dirty="0">
                <a:hlinkClick r:id="rId5"/>
              </a:rPr>
              <a:t>link</a:t>
            </a:r>
            <a:r>
              <a:rPr lang="en-US" dirty="0"/>
              <a:t>)</a:t>
            </a:r>
          </a:p>
          <a:p>
            <a:r>
              <a:rPr lang="en-US" dirty="0"/>
              <a:t>Wiki</a:t>
            </a:r>
          </a:p>
          <a:p>
            <a:endParaRPr lang="en-US" dirty="0"/>
          </a:p>
        </p:txBody>
      </p:sp>
    </p:spTree>
    <p:extLst>
      <p:ext uri="{BB962C8B-B14F-4D97-AF65-F5344CB8AC3E}">
        <p14:creationId xmlns:p14="http://schemas.microsoft.com/office/powerpoint/2010/main" val="3813094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2F70-0D92-4D4C-9601-CC5E6718486A}"/>
              </a:ext>
            </a:extLst>
          </p:cNvPr>
          <p:cNvSpPr>
            <a:spLocks noGrp="1"/>
          </p:cNvSpPr>
          <p:nvPr>
            <p:ph type="title"/>
          </p:nvPr>
        </p:nvSpPr>
        <p:spPr/>
        <p:txBody>
          <a:bodyPr/>
          <a:lstStyle/>
          <a:p>
            <a:pPr algn="ctr"/>
            <a:r>
              <a:rPr lang="en-US" b="1" dirty="0"/>
              <a:t>Genetic Algorithms</a:t>
            </a:r>
            <a:endParaRPr lang="en-IN" b="1" dirty="0"/>
          </a:p>
        </p:txBody>
      </p:sp>
      <p:sp>
        <p:nvSpPr>
          <p:cNvPr id="3" name="Content Placeholder 2">
            <a:extLst>
              <a:ext uri="{FF2B5EF4-FFF2-40B4-BE49-F238E27FC236}">
                <a16:creationId xmlns:a16="http://schemas.microsoft.com/office/drawing/2014/main" id="{E14F486E-70A6-49B6-BBC8-69329681CF76}"/>
              </a:ext>
            </a:extLst>
          </p:cNvPr>
          <p:cNvSpPr>
            <a:spLocks noGrp="1"/>
          </p:cNvSpPr>
          <p:nvPr>
            <p:ph idx="1"/>
          </p:nvPr>
        </p:nvSpPr>
        <p:spPr/>
        <p:txBody>
          <a:bodyPr/>
          <a:lstStyle/>
          <a:p>
            <a:pPr marL="0" indent="0">
              <a:buNone/>
            </a:pPr>
            <a:r>
              <a:rPr lang="en-US" b="1" dirty="0"/>
              <a:t>Genetic algorithms simulate the process of natural selection</a:t>
            </a:r>
            <a:r>
              <a:rPr lang="en-US" dirty="0"/>
              <a:t> which means those species who can adapt to changes in their environment are able to survive and reproduce and go to next generation. In simple words, they simulate “survival of the fittest” among individual of consecutive generation for solving a problem. </a:t>
            </a:r>
            <a:r>
              <a:rPr lang="en-US" b="1" dirty="0"/>
              <a:t>Each generation consist of a population of individuals</a:t>
            </a:r>
            <a:r>
              <a:rPr lang="en-US" dirty="0"/>
              <a:t> and each individual represents a point in search space and possible solution. Each individual is represented as a string of character/integer/float/bits. This string is analogous to the Chromosome.</a:t>
            </a:r>
            <a:endParaRPr lang="en-IN" dirty="0"/>
          </a:p>
        </p:txBody>
      </p:sp>
    </p:spTree>
    <p:extLst>
      <p:ext uri="{BB962C8B-B14F-4D97-AF65-F5344CB8AC3E}">
        <p14:creationId xmlns:p14="http://schemas.microsoft.com/office/powerpoint/2010/main" val="1348122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9D6A-35FC-4717-A784-8B9DC2B13AB4}"/>
              </a:ext>
            </a:extLst>
          </p:cNvPr>
          <p:cNvSpPr>
            <a:spLocks noGrp="1"/>
          </p:cNvSpPr>
          <p:nvPr>
            <p:ph type="title"/>
          </p:nvPr>
        </p:nvSpPr>
        <p:spPr/>
        <p:txBody>
          <a:bodyPr/>
          <a:lstStyle/>
          <a:p>
            <a:pPr algn="ctr"/>
            <a:r>
              <a:rPr lang="en-IN" b="1" dirty="0"/>
              <a:t>Notion Of Natural Selection</a:t>
            </a:r>
          </a:p>
        </p:txBody>
      </p:sp>
      <p:sp>
        <p:nvSpPr>
          <p:cNvPr id="3" name="Content Placeholder 2">
            <a:extLst>
              <a:ext uri="{FF2B5EF4-FFF2-40B4-BE49-F238E27FC236}">
                <a16:creationId xmlns:a16="http://schemas.microsoft.com/office/drawing/2014/main" id="{FA578481-B276-40CB-8E4E-0E4FFB0D1710}"/>
              </a:ext>
            </a:extLst>
          </p:cNvPr>
          <p:cNvSpPr>
            <a:spLocks noGrp="1"/>
          </p:cNvSpPr>
          <p:nvPr>
            <p:ph idx="1"/>
          </p:nvPr>
        </p:nvSpPr>
        <p:spPr/>
        <p:txBody>
          <a:bodyPr>
            <a:noAutofit/>
          </a:bodyPr>
          <a:lstStyle/>
          <a:p>
            <a:pPr lvl="1"/>
            <a:r>
              <a:rPr lang="en-US" sz="2800" dirty="0"/>
              <a:t>The process of natural selection starts with the selection of fittest individuals from a population. </a:t>
            </a:r>
          </a:p>
          <a:p>
            <a:pPr lvl="1"/>
            <a:r>
              <a:rPr lang="en-US" sz="2800" dirty="0"/>
              <a:t>They produce offspring which inherit the characteristics of the parents and will be added to the next generation.</a:t>
            </a:r>
          </a:p>
          <a:p>
            <a:pPr lvl="1"/>
            <a:r>
              <a:rPr lang="en-US" sz="2800" dirty="0"/>
              <a:t>If parents have better fitness, their offspring will be better than parents and have a better chance at surviving. </a:t>
            </a:r>
          </a:p>
          <a:p>
            <a:pPr lvl="1"/>
            <a:r>
              <a:rPr lang="en-US" sz="2800" dirty="0"/>
              <a:t> This process keeps on iterating and at the end, a generation with the fittest individuals will be found.</a:t>
            </a:r>
          </a:p>
          <a:p>
            <a:pPr marL="457200" lvl="1" indent="0">
              <a:buNone/>
            </a:pPr>
            <a:r>
              <a:rPr lang="en-US" sz="2800" dirty="0"/>
              <a:t>This notion can be applied for a search problem. We consider a set of solutions for a problem and select the set of best ones out of them.</a:t>
            </a:r>
            <a:endParaRPr lang="en-IN" sz="2800" dirty="0"/>
          </a:p>
        </p:txBody>
      </p:sp>
    </p:spTree>
    <p:extLst>
      <p:ext uri="{BB962C8B-B14F-4D97-AF65-F5344CB8AC3E}">
        <p14:creationId xmlns:p14="http://schemas.microsoft.com/office/powerpoint/2010/main" val="277154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3426-4557-4248-B341-EAA4B91AB99E}"/>
              </a:ext>
            </a:extLst>
          </p:cNvPr>
          <p:cNvSpPr>
            <a:spLocks noGrp="1"/>
          </p:cNvSpPr>
          <p:nvPr>
            <p:ph type="title"/>
          </p:nvPr>
        </p:nvSpPr>
        <p:spPr/>
        <p:txBody>
          <a:bodyPr/>
          <a:lstStyle/>
          <a:p>
            <a:pPr algn="ctr"/>
            <a:r>
              <a:rPr lang="en-US" b="1" dirty="0"/>
              <a:t>Why use Genetic Algorithms</a:t>
            </a:r>
            <a:endParaRPr lang="en-US" dirty="0"/>
          </a:p>
        </p:txBody>
      </p:sp>
      <p:sp>
        <p:nvSpPr>
          <p:cNvPr id="3" name="Content Placeholder 2">
            <a:extLst>
              <a:ext uri="{FF2B5EF4-FFF2-40B4-BE49-F238E27FC236}">
                <a16:creationId xmlns:a16="http://schemas.microsoft.com/office/drawing/2014/main" id="{41CFE7EC-4591-44B3-9718-8DDDB380DCFE}"/>
              </a:ext>
            </a:extLst>
          </p:cNvPr>
          <p:cNvSpPr>
            <a:spLocks noGrp="1"/>
          </p:cNvSpPr>
          <p:nvPr>
            <p:ph idx="1"/>
          </p:nvPr>
        </p:nvSpPr>
        <p:spPr/>
        <p:txBody>
          <a:bodyPr/>
          <a:lstStyle/>
          <a:p>
            <a:r>
              <a:rPr lang="en-US" dirty="0"/>
              <a:t>They are Robust.</a:t>
            </a:r>
          </a:p>
          <a:p>
            <a:r>
              <a:rPr lang="en-US" dirty="0"/>
              <a:t>Provide optimisation over large space state.</a:t>
            </a:r>
          </a:p>
          <a:p>
            <a:r>
              <a:rPr lang="en-US" dirty="0"/>
              <a:t>Unlike traditional AI, they do not break on slight change in input or presence of noise.</a:t>
            </a:r>
          </a:p>
          <a:p>
            <a:endParaRPr lang="en-US" dirty="0"/>
          </a:p>
        </p:txBody>
      </p:sp>
    </p:spTree>
    <p:extLst>
      <p:ext uri="{BB962C8B-B14F-4D97-AF65-F5344CB8AC3E}">
        <p14:creationId xmlns:p14="http://schemas.microsoft.com/office/powerpoint/2010/main" val="2952636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4692-BC70-41A3-A9A4-B6A408C4AB2A}"/>
              </a:ext>
            </a:extLst>
          </p:cNvPr>
          <p:cNvSpPr>
            <a:spLocks noGrp="1"/>
          </p:cNvSpPr>
          <p:nvPr>
            <p:ph type="title"/>
          </p:nvPr>
        </p:nvSpPr>
        <p:spPr/>
        <p:txBody>
          <a:bodyPr/>
          <a:lstStyle/>
          <a:p>
            <a:pPr algn="ctr"/>
            <a:r>
              <a:rPr lang="en-US" b="1" dirty="0"/>
              <a:t>Phases Of Genetic Algorithms</a:t>
            </a:r>
            <a:endParaRPr lang="en-IN" b="1" dirty="0"/>
          </a:p>
        </p:txBody>
      </p:sp>
      <p:sp>
        <p:nvSpPr>
          <p:cNvPr id="3" name="Content Placeholder 2">
            <a:extLst>
              <a:ext uri="{FF2B5EF4-FFF2-40B4-BE49-F238E27FC236}">
                <a16:creationId xmlns:a16="http://schemas.microsoft.com/office/drawing/2014/main" id="{23376714-4894-438F-9B76-80E43B0BCA11}"/>
              </a:ext>
            </a:extLst>
          </p:cNvPr>
          <p:cNvSpPr>
            <a:spLocks noGrp="1"/>
          </p:cNvSpPr>
          <p:nvPr>
            <p:ph idx="1"/>
          </p:nvPr>
        </p:nvSpPr>
        <p:spPr/>
        <p:txBody>
          <a:bodyPr/>
          <a:lstStyle/>
          <a:p>
            <a:pPr marL="514350" indent="-514350">
              <a:buFont typeface="+mj-lt"/>
              <a:buAutoNum type="arabicPeriod"/>
            </a:pPr>
            <a:r>
              <a:rPr lang="en-IN" dirty="0"/>
              <a:t>Initial population.</a:t>
            </a:r>
          </a:p>
          <a:p>
            <a:pPr marL="514350" indent="-514350">
              <a:buFont typeface="+mj-lt"/>
              <a:buAutoNum type="arabicPeriod"/>
            </a:pPr>
            <a:r>
              <a:rPr lang="en-IN" dirty="0"/>
              <a:t>Fitness function.</a:t>
            </a:r>
          </a:p>
          <a:p>
            <a:pPr marL="514350" indent="-514350">
              <a:buFont typeface="+mj-lt"/>
              <a:buAutoNum type="arabicPeriod"/>
            </a:pPr>
            <a:r>
              <a:rPr lang="en-IN" dirty="0"/>
              <a:t>Selection.</a:t>
            </a:r>
          </a:p>
          <a:p>
            <a:pPr marL="514350" indent="-514350">
              <a:buFont typeface="+mj-lt"/>
              <a:buAutoNum type="arabicPeriod"/>
            </a:pPr>
            <a:r>
              <a:rPr lang="en-IN" dirty="0"/>
              <a:t>Crossover.</a:t>
            </a:r>
          </a:p>
          <a:p>
            <a:pPr marL="514350" indent="-514350">
              <a:buFont typeface="+mj-lt"/>
              <a:buAutoNum type="arabicPeriod"/>
            </a:pPr>
            <a:r>
              <a:rPr lang="en-IN" dirty="0"/>
              <a:t>Mutation.</a:t>
            </a:r>
          </a:p>
        </p:txBody>
      </p:sp>
    </p:spTree>
    <p:extLst>
      <p:ext uri="{BB962C8B-B14F-4D97-AF65-F5344CB8AC3E}">
        <p14:creationId xmlns:p14="http://schemas.microsoft.com/office/powerpoint/2010/main" val="4200298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AD004-AD6D-4012-B66C-93595E603A30}"/>
              </a:ext>
            </a:extLst>
          </p:cNvPr>
          <p:cNvSpPr>
            <a:spLocks noGrp="1"/>
          </p:cNvSpPr>
          <p:nvPr>
            <p:ph type="title"/>
          </p:nvPr>
        </p:nvSpPr>
        <p:spPr/>
        <p:txBody>
          <a:bodyPr>
            <a:normAutofit/>
          </a:bodyPr>
          <a:lstStyle/>
          <a:p>
            <a:pPr algn="ctr"/>
            <a:r>
              <a:rPr lang="en-IN" b="1" dirty="0"/>
              <a:t>Initial Population</a:t>
            </a:r>
          </a:p>
        </p:txBody>
      </p:sp>
      <p:sp>
        <p:nvSpPr>
          <p:cNvPr id="3" name="Content Placeholder 2">
            <a:extLst>
              <a:ext uri="{FF2B5EF4-FFF2-40B4-BE49-F238E27FC236}">
                <a16:creationId xmlns:a16="http://schemas.microsoft.com/office/drawing/2014/main" id="{A4964434-EE87-45E1-9027-2D861F5521AC}"/>
              </a:ext>
            </a:extLst>
          </p:cNvPr>
          <p:cNvSpPr>
            <a:spLocks noGrp="1"/>
          </p:cNvSpPr>
          <p:nvPr>
            <p:ph idx="1"/>
          </p:nvPr>
        </p:nvSpPr>
        <p:spPr/>
        <p:txBody>
          <a:bodyPr/>
          <a:lstStyle/>
          <a:p>
            <a:r>
              <a:rPr lang="en-US" dirty="0"/>
              <a:t>The process begins with a set of individuals which is called a </a:t>
            </a:r>
            <a:r>
              <a:rPr lang="en-US" i="1" u="sng" dirty="0"/>
              <a:t>Population</a:t>
            </a:r>
            <a:r>
              <a:rPr lang="en-US" dirty="0"/>
              <a:t>.</a:t>
            </a:r>
          </a:p>
          <a:p>
            <a:r>
              <a:rPr lang="en-US" dirty="0"/>
              <a:t>Each individual is a solution to the problem you want to solve.</a:t>
            </a:r>
          </a:p>
          <a:p>
            <a:r>
              <a:rPr lang="en-US" dirty="0"/>
              <a:t>Genes:  An individual is characterized by a set of parameters (variables).</a:t>
            </a:r>
          </a:p>
          <a:p>
            <a:r>
              <a:rPr lang="en-US" dirty="0"/>
              <a:t> Genes are joined into a string to form a </a:t>
            </a:r>
            <a:r>
              <a:rPr lang="en-US" b="1" dirty="0"/>
              <a:t>Chromosome</a:t>
            </a:r>
            <a:r>
              <a:rPr lang="en-US" dirty="0"/>
              <a:t> (solution).</a:t>
            </a:r>
            <a:endParaRPr lang="en-IN" dirty="0"/>
          </a:p>
        </p:txBody>
      </p:sp>
    </p:spTree>
    <p:extLst>
      <p:ext uri="{BB962C8B-B14F-4D97-AF65-F5344CB8AC3E}">
        <p14:creationId xmlns:p14="http://schemas.microsoft.com/office/powerpoint/2010/main" val="2215202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1250</TotalTime>
  <Words>2286</Words>
  <Application>Microsoft Office PowerPoint</Application>
  <PresentationFormat>Widescreen</PresentationFormat>
  <Paragraphs>522</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Cambria Math</vt:lpstr>
      <vt:lpstr>Office Theme</vt:lpstr>
      <vt:lpstr>GENETIC ALGORITHMS</vt:lpstr>
      <vt:lpstr>Let’s start with the famous quote by Charles Darwin:</vt:lpstr>
      <vt:lpstr>Charles Darwin’s Giraffe Theory:</vt:lpstr>
      <vt:lpstr>Genetic Algorithms</vt:lpstr>
      <vt:lpstr>Genetic Algorithms</vt:lpstr>
      <vt:lpstr>Notion Of Natural Selection</vt:lpstr>
      <vt:lpstr>Why use Genetic Algorithms</vt:lpstr>
      <vt:lpstr>Phases Of Genetic Algorithms</vt:lpstr>
      <vt:lpstr>Initial Population</vt:lpstr>
      <vt:lpstr>Initial Population</vt:lpstr>
      <vt:lpstr>Fitness Function</vt:lpstr>
      <vt:lpstr>Selection</vt:lpstr>
      <vt:lpstr>Crossover</vt:lpstr>
      <vt:lpstr>Mutation</vt:lpstr>
      <vt:lpstr>Termination</vt:lpstr>
      <vt:lpstr>Pseudo Code for GA</vt:lpstr>
      <vt:lpstr>PowerPoint Presentation</vt:lpstr>
      <vt:lpstr>Convergence Test / Termination Conditions</vt:lpstr>
      <vt:lpstr>Encoding Techniques (BINARY ENCODING)</vt:lpstr>
      <vt:lpstr>Fitness Evaluation: Fitness Function Or Objective Function</vt:lpstr>
      <vt:lpstr>Fitness Evaluation: Fitness Function Or Objective Function</vt:lpstr>
      <vt:lpstr>Tournament Selection Method</vt:lpstr>
      <vt:lpstr>Roulette Selection Method</vt:lpstr>
      <vt:lpstr>Rank Selection Method</vt:lpstr>
      <vt:lpstr>Crossover</vt:lpstr>
      <vt:lpstr>Single Point Crossover</vt:lpstr>
      <vt:lpstr>Two Point Crossover</vt:lpstr>
      <vt:lpstr>Multi Point Crossover</vt:lpstr>
      <vt:lpstr>Multi Point Crossover</vt:lpstr>
      <vt:lpstr>Mutation : Mutation Probability</vt:lpstr>
      <vt:lpstr>Mutation : Interchange</vt:lpstr>
      <vt:lpstr>Application of Genetic Algorithms</vt:lpstr>
      <vt:lpstr>Genetic Algorithm : Monkey Problem</vt:lpstr>
      <vt:lpstr>Continued:</vt:lpstr>
      <vt:lpstr>NP-hard Problems </vt:lpstr>
      <vt:lpstr>PowerPoint Presentation</vt:lpstr>
      <vt:lpstr>Travelling Salesman Problem </vt:lpstr>
      <vt:lpstr>How about curve fitting?</vt:lpstr>
      <vt:lpstr>Other examples are</vt:lpstr>
      <vt:lpstr>Question 1:</vt:lpstr>
      <vt:lpstr>Question 2</vt:lpstr>
      <vt:lpstr>Answer 1:</vt:lpstr>
      <vt:lpstr>Answer 2:</vt:lpstr>
      <vt:lpstr>Answer 2:</vt:lpstr>
      <vt:lpstr>Answer 2:</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ALGORITHMS</dc:title>
  <dc:creator>Students</dc:creator>
  <cp:lastModifiedBy>deepaK</cp:lastModifiedBy>
  <cp:revision>77</cp:revision>
  <dcterms:created xsi:type="dcterms:W3CDTF">2019-10-16T05:50:00Z</dcterms:created>
  <dcterms:modified xsi:type="dcterms:W3CDTF">2019-10-21T16:19:01Z</dcterms:modified>
</cp:coreProperties>
</file>